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0" r:id="rId2"/>
    <p:sldId id="302" r:id="rId3"/>
    <p:sldId id="292" r:id="rId4"/>
    <p:sldId id="256" r:id="rId5"/>
    <p:sldId id="258" r:id="rId6"/>
    <p:sldId id="293" r:id="rId7"/>
    <p:sldId id="270" r:id="rId8"/>
    <p:sldId id="260" r:id="rId9"/>
    <p:sldId id="266" r:id="rId10"/>
    <p:sldId id="267" r:id="rId11"/>
    <p:sldId id="281" r:id="rId12"/>
    <p:sldId id="273" r:id="rId13"/>
    <p:sldId id="290" r:id="rId14"/>
    <p:sldId id="286" r:id="rId15"/>
    <p:sldId id="287" r:id="rId16"/>
    <p:sldId id="288" r:id="rId17"/>
    <p:sldId id="279" r:id="rId18"/>
    <p:sldId id="294" r:id="rId19"/>
    <p:sldId id="295" r:id="rId20"/>
    <p:sldId id="296" r:id="rId21"/>
    <p:sldId id="297" r:id="rId22"/>
    <p:sldId id="301" r:id="rId23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>
        <p:scale>
          <a:sx n="91" d="100"/>
          <a:sy n="91" d="100"/>
        </p:scale>
        <p:origin x="-122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BA78A-D9CE-4CDC-A6BB-81900BA8405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141BD38-26E7-4FC4-B4A8-6CE6C9E86E7D}">
      <dgm:prSet phldrT="[Text]" custT="1"/>
      <dgm:spPr/>
      <dgm:t>
        <a:bodyPr/>
        <a:lstStyle/>
        <a:p>
          <a:r>
            <a:rPr lang="ro-RO" sz="1400" b="1" dirty="0" smtClean="0">
              <a:solidFill>
                <a:srgbClr val="3333CC"/>
              </a:solidFill>
            </a:rPr>
            <a:t>APA ESTE VIAȚA</a:t>
          </a:r>
          <a:r>
            <a:rPr lang="ro-RO" sz="1600" b="1" dirty="0" smtClean="0">
              <a:solidFill>
                <a:srgbClr val="3333CC"/>
              </a:solidFill>
            </a:rPr>
            <a:t>!</a:t>
          </a:r>
          <a:endParaRPr lang="ro-RO" sz="1600" b="1" dirty="0">
            <a:solidFill>
              <a:srgbClr val="3333CC"/>
            </a:solidFill>
          </a:endParaRPr>
        </a:p>
      </dgm:t>
    </dgm:pt>
    <dgm:pt modelId="{DEFD8BC5-EB51-4ACF-A788-5F9A88440671}" type="parTrans" cxnId="{6C1A9E26-AD8C-4A0D-A0FC-0600B23218C2}">
      <dgm:prSet/>
      <dgm:spPr/>
      <dgm:t>
        <a:bodyPr/>
        <a:lstStyle/>
        <a:p>
          <a:endParaRPr lang="ro-RO"/>
        </a:p>
      </dgm:t>
    </dgm:pt>
    <dgm:pt modelId="{36C08139-2CA6-4B67-9D4F-9819554AED1D}" type="sibTrans" cxnId="{6C1A9E26-AD8C-4A0D-A0FC-0600B23218C2}">
      <dgm:prSet/>
      <dgm:spPr/>
      <dgm:t>
        <a:bodyPr/>
        <a:lstStyle/>
        <a:p>
          <a:endParaRPr lang="ro-RO"/>
        </a:p>
      </dgm:t>
    </dgm:pt>
    <dgm:pt modelId="{885A9A10-B2D0-4474-8511-0F5657847406}">
      <dgm:prSet phldrT="[Text]" phldr="1"/>
      <dgm:spPr/>
      <dgm:t>
        <a:bodyPr/>
        <a:lstStyle/>
        <a:p>
          <a:endParaRPr lang="ro-RO" dirty="0">
            <a:solidFill>
              <a:srgbClr val="FF0000"/>
            </a:solidFill>
          </a:endParaRPr>
        </a:p>
      </dgm:t>
    </dgm:pt>
    <dgm:pt modelId="{2F598C09-A86E-49F4-908F-789E6D17D518}" type="parTrans" cxnId="{161DFE55-2D48-45B0-A054-CB0C63555922}">
      <dgm:prSet/>
      <dgm:spPr/>
      <dgm:t>
        <a:bodyPr/>
        <a:lstStyle/>
        <a:p>
          <a:endParaRPr lang="ro-RO"/>
        </a:p>
      </dgm:t>
    </dgm:pt>
    <dgm:pt modelId="{D58140CB-1B75-4FC7-A7F7-272BD46C6261}" type="sibTrans" cxnId="{161DFE55-2D48-45B0-A054-CB0C63555922}">
      <dgm:prSet/>
      <dgm:spPr/>
      <dgm:t>
        <a:bodyPr/>
        <a:lstStyle/>
        <a:p>
          <a:endParaRPr lang="ro-RO"/>
        </a:p>
      </dgm:t>
    </dgm:pt>
    <dgm:pt modelId="{2E3FEA92-75CF-45EF-B88E-424A7CC0DC52}">
      <dgm:prSet phldrT="[Text]" phldr="1"/>
      <dgm:spPr/>
      <dgm:t>
        <a:bodyPr/>
        <a:lstStyle/>
        <a:p>
          <a:endParaRPr lang="ro-RO" dirty="0">
            <a:solidFill>
              <a:srgbClr val="FF0000"/>
            </a:solidFill>
          </a:endParaRPr>
        </a:p>
      </dgm:t>
    </dgm:pt>
    <dgm:pt modelId="{205A9944-5F91-478C-B2EF-42343B2A7C50}" type="parTrans" cxnId="{65E3793B-2C0F-47B3-AAC7-AD73BA06122B}">
      <dgm:prSet/>
      <dgm:spPr/>
      <dgm:t>
        <a:bodyPr/>
        <a:lstStyle/>
        <a:p>
          <a:endParaRPr lang="ro-RO"/>
        </a:p>
      </dgm:t>
    </dgm:pt>
    <dgm:pt modelId="{F96E069C-DAA0-487F-9E72-9493055274D8}" type="sibTrans" cxnId="{65E3793B-2C0F-47B3-AAC7-AD73BA06122B}">
      <dgm:prSet/>
      <dgm:spPr/>
      <dgm:t>
        <a:bodyPr/>
        <a:lstStyle/>
        <a:p>
          <a:endParaRPr lang="ro-RO"/>
        </a:p>
      </dgm:t>
    </dgm:pt>
    <dgm:pt modelId="{3301AF46-302E-4724-A64A-B0AB1088E0D3}">
      <dgm:prSet phldrT="[Text]" phldr="1"/>
      <dgm:spPr/>
      <dgm:t>
        <a:bodyPr/>
        <a:lstStyle/>
        <a:p>
          <a:endParaRPr lang="ro-RO" dirty="0">
            <a:solidFill>
              <a:srgbClr val="FF0000"/>
            </a:solidFill>
          </a:endParaRPr>
        </a:p>
      </dgm:t>
    </dgm:pt>
    <dgm:pt modelId="{4BF4BA44-3E25-47E0-800A-D87AACF332F0}" type="parTrans" cxnId="{92439184-B88B-4141-8695-7CFD8BD7CD5D}">
      <dgm:prSet/>
      <dgm:spPr/>
      <dgm:t>
        <a:bodyPr/>
        <a:lstStyle/>
        <a:p>
          <a:endParaRPr lang="ro-RO"/>
        </a:p>
      </dgm:t>
    </dgm:pt>
    <dgm:pt modelId="{0997C63B-2195-4DC0-AFE1-89ACAD6BD1CB}" type="sibTrans" cxnId="{92439184-B88B-4141-8695-7CFD8BD7CD5D}">
      <dgm:prSet/>
      <dgm:spPr/>
      <dgm:t>
        <a:bodyPr/>
        <a:lstStyle/>
        <a:p>
          <a:endParaRPr lang="ro-RO"/>
        </a:p>
      </dgm:t>
    </dgm:pt>
    <dgm:pt modelId="{A0EC1A4D-2FB5-4AE8-9F35-CE75C08424C1}">
      <dgm:prSet phldrT="[Text]" phldr="1"/>
      <dgm:spPr/>
      <dgm:t>
        <a:bodyPr/>
        <a:lstStyle/>
        <a:p>
          <a:endParaRPr lang="ro-RO" dirty="0">
            <a:solidFill>
              <a:srgbClr val="FF0000"/>
            </a:solidFill>
          </a:endParaRPr>
        </a:p>
      </dgm:t>
    </dgm:pt>
    <dgm:pt modelId="{49E2963A-9D0F-48A6-BD5F-9D3D66832562}" type="parTrans" cxnId="{A2778A88-8041-45B3-BF4A-06D0C26E0C32}">
      <dgm:prSet/>
      <dgm:spPr/>
      <dgm:t>
        <a:bodyPr/>
        <a:lstStyle/>
        <a:p>
          <a:endParaRPr lang="ro-RO"/>
        </a:p>
      </dgm:t>
    </dgm:pt>
    <dgm:pt modelId="{8E01945C-D65B-45E6-9387-D03D80E62350}" type="sibTrans" cxnId="{A2778A88-8041-45B3-BF4A-06D0C26E0C32}">
      <dgm:prSet/>
      <dgm:spPr/>
      <dgm:t>
        <a:bodyPr/>
        <a:lstStyle/>
        <a:p>
          <a:endParaRPr lang="ro-RO"/>
        </a:p>
      </dgm:t>
    </dgm:pt>
    <dgm:pt modelId="{2279E795-ACFC-44CA-AF35-C20E6D95DE96}">
      <dgm:prSet phldrT="[Text]" phldr="1"/>
      <dgm:spPr/>
      <dgm:t>
        <a:bodyPr/>
        <a:lstStyle/>
        <a:p>
          <a:endParaRPr lang="ro-RO" dirty="0">
            <a:solidFill>
              <a:srgbClr val="FF0000"/>
            </a:solidFill>
          </a:endParaRPr>
        </a:p>
      </dgm:t>
    </dgm:pt>
    <dgm:pt modelId="{A5D8AFD4-CE89-458B-AC51-10B0D17C2799}" type="parTrans" cxnId="{3D1A539D-82B2-49E4-ABD9-04CB30039E72}">
      <dgm:prSet/>
      <dgm:spPr/>
      <dgm:t>
        <a:bodyPr/>
        <a:lstStyle/>
        <a:p>
          <a:endParaRPr lang="ro-RO"/>
        </a:p>
      </dgm:t>
    </dgm:pt>
    <dgm:pt modelId="{19FB42C2-CDF7-4247-AA0D-5AE252678F48}" type="sibTrans" cxnId="{3D1A539D-82B2-49E4-ABD9-04CB30039E72}">
      <dgm:prSet/>
      <dgm:spPr/>
      <dgm:t>
        <a:bodyPr/>
        <a:lstStyle/>
        <a:p>
          <a:endParaRPr lang="ro-RO"/>
        </a:p>
      </dgm:t>
    </dgm:pt>
    <dgm:pt modelId="{3102300F-0C4E-4D77-B688-511BABBC2BF5}" type="pres">
      <dgm:prSet presAssocID="{C40BA78A-D9CE-4CDC-A6BB-81900BA840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7BB07E9-C015-4F97-A75D-075043FF33A4}" type="pres">
      <dgm:prSet presAssocID="{9141BD38-26E7-4FC4-B4A8-6CE6C9E86E7D}" presName="centerShape" presStyleLbl="node0" presStyleIdx="0" presStyleCnt="1" custScaleX="129259"/>
      <dgm:spPr/>
      <dgm:t>
        <a:bodyPr/>
        <a:lstStyle/>
        <a:p>
          <a:endParaRPr lang="ro-RO"/>
        </a:p>
      </dgm:t>
    </dgm:pt>
    <dgm:pt modelId="{F3D7B4AD-AD64-46BA-B0E1-79461AC5B298}" type="pres">
      <dgm:prSet presAssocID="{2F598C09-A86E-49F4-908F-789E6D17D518}" presName="Name9" presStyleLbl="parChTrans1D2" presStyleIdx="0" presStyleCnt="5"/>
      <dgm:spPr/>
      <dgm:t>
        <a:bodyPr/>
        <a:lstStyle/>
        <a:p>
          <a:endParaRPr lang="ro-RO"/>
        </a:p>
      </dgm:t>
    </dgm:pt>
    <dgm:pt modelId="{967A8C87-6952-478A-B3D2-2AC3D74BA92E}" type="pres">
      <dgm:prSet presAssocID="{2F598C09-A86E-49F4-908F-789E6D17D518}" presName="connTx" presStyleLbl="parChTrans1D2" presStyleIdx="0" presStyleCnt="5"/>
      <dgm:spPr/>
      <dgm:t>
        <a:bodyPr/>
        <a:lstStyle/>
        <a:p>
          <a:endParaRPr lang="ro-RO"/>
        </a:p>
      </dgm:t>
    </dgm:pt>
    <dgm:pt modelId="{B2B88502-BB0C-4B75-8171-5C6C58173A29}" type="pres">
      <dgm:prSet presAssocID="{885A9A10-B2D0-4474-8511-0F56578474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734F0E2-9319-40A5-AAEA-A326590F3E45}" type="pres">
      <dgm:prSet presAssocID="{205A9944-5F91-478C-B2EF-42343B2A7C50}" presName="Name9" presStyleLbl="parChTrans1D2" presStyleIdx="1" presStyleCnt="5"/>
      <dgm:spPr/>
      <dgm:t>
        <a:bodyPr/>
        <a:lstStyle/>
        <a:p>
          <a:endParaRPr lang="ro-RO"/>
        </a:p>
      </dgm:t>
    </dgm:pt>
    <dgm:pt modelId="{CF5393DD-E231-46B8-9DDF-8032D7902B03}" type="pres">
      <dgm:prSet presAssocID="{205A9944-5F91-478C-B2EF-42343B2A7C50}" presName="connTx" presStyleLbl="parChTrans1D2" presStyleIdx="1" presStyleCnt="5"/>
      <dgm:spPr/>
      <dgm:t>
        <a:bodyPr/>
        <a:lstStyle/>
        <a:p>
          <a:endParaRPr lang="ro-RO"/>
        </a:p>
      </dgm:t>
    </dgm:pt>
    <dgm:pt modelId="{09E89953-0C36-4ADB-8040-DB7A936523B7}" type="pres">
      <dgm:prSet presAssocID="{2E3FEA92-75CF-45EF-B88E-424A7CC0DC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C482A54-4319-4D9C-9D4D-3F3129F5D46E}" type="pres">
      <dgm:prSet presAssocID="{4BF4BA44-3E25-47E0-800A-D87AACF332F0}" presName="Name9" presStyleLbl="parChTrans1D2" presStyleIdx="2" presStyleCnt="5"/>
      <dgm:spPr/>
      <dgm:t>
        <a:bodyPr/>
        <a:lstStyle/>
        <a:p>
          <a:endParaRPr lang="ro-RO"/>
        </a:p>
      </dgm:t>
    </dgm:pt>
    <dgm:pt modelId="{74BCDF02-C3F8-48F9-82A9-2AF7034B71C9}" type="pres">
      <dgm:prSet presAssocID="{4BF4BA44-3E25-47E0-800A-D87AACF332F0}" presName="connTx" presStyleLbl="parChTrans1D2" presStyleIdx="2" presStyleCnt="5"/>
      <dgm:spPr/>
      <dgm:t>
        <a:bodyPr/>
        <a:lstStyle/>
        <a:p>
          <a:endParaRPr lang="ro-RO"/>
        </a:p>
      </dgm:t>
    </dgm:pt>
    <dgm:pt modelId="{213FDF4E-A7FA-4011-B20A-A8886E65496A}" type="pres">
      <dgm:prSet presAssocID="{3301AF46-302E-4724-A64A-B0AB1088E0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6DA3DED-4F89-4D39-A04A-62068D3D95A7}" type="pres">
      <dgm:prSet presAssocID="{49E2963A-9D0F-48A6-BD5F-9D3D66832562}" presName="Name9" presStyleLbl="parChTrans1D2" presStyleIdx="3" presStyleCnt="5"/>
      <dgm:spPr/>
      <dgm:t>
        <a:bodyPr/>
        <a:lstStyle/>
        <a:p>
          <a:endParaRPr lang="ro-RO"/>
        </a:p>
      </dgm:t>
    </dgm:pt>
    <dgm:pt modelId="{5B963B56-13D1-4BE1-A297-0B165B4B5589}" type="pres">
      <dgm:prSet presAssocID="{49E2963A-9D0F-48A6-BD5F-9D3D66832562}" presName="connTx" presStyleLbl="parChTrans1D2" presStyleIdx="3" presStyleCnt="5"/>
      <dgm:spPr/>
      <dgm:t>
        <a:bodyPr/>
        <a:lstStyle/>
        <a:p>
          <a:endParaRPr lang="ro-RO"/>
        </a:p>
      </dgm:t>
    </dgm:pt>
    <dgm:pt modelId="{08FC89F9-50FE-462D-805A-BB3B5AEDDC0B}" type="pres">
      <dgm:prSet presAssocID="{A0EC1A4D-2FB5-4AE8-9F35-CE75C08424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E1F5203-B8CE-4900-8DEB-27947426A2AB}" type="pres">
      <dgm:prSet presAssocID="{A5D8AFD4-CE89-458B-AC51-10B0D17C2799}" presName="Name9" presStyleLbl="parChTrans1D2" presStyleIdx="4" presStyleCnt="5"/>
      <dgm:spPr/>
      <dgm:t>
        <a:bodyPr/>
        <a:lstStyle/>
        <a:p>
          <a:endParaRPr lang="ro-RO"/>
        </a:p>
      </dgm:t>
    </dgm:pt>
    <dgm:pt modelId="{5DDC17CC-5EC2-4876-8BA2-024B1B63AFB1}" type="pres">
      <dgm:prSet presAssocID="{A5D8AFD4-CE89-458B-AC51-10B0D17C2799}" presName="connTx" presStyleLbl="parChTrans1D2" presStyleIdx="4" presStyleCnt="5"/>
      <dgm:spPr/>
      <dgm:t>
        <a:bodyPr/>
        <a:lstStyle/>
        <a:p>
          <a:endParaRPr lang="ro-RO"/>
        </a:p>
      </dgm:t>
    </dgm:pt>
    <dgm:pt modelId="{8D1C62B0-DEA4-45DF-8877-68EDA7D6EB49}" type="pres">
      <dgm:prSet presAssocID="{2279E795-ACFC-44CA-AF35-C20E6D95DE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C1A9E26-AD8C-4A0D-A0FC-0600B23218C2}" srcId="{C40BA78A-D9CE-4CDC-A6BB-81900BA84050}" destId="{9141BD38-26E7-4FC4-B4A8-6CE6C9E86E7D}" srcOrd="0" destOrd="0" parTransId="{DEFD8BC5-EB51-4ACF-A788-5F9A88440671}" sibTransId="{36C08139-2CA6-4B67-9D4F-9819554AED1D}"/>
    <dgm:cxn modelId="{65E3793B-2C0F-47B3-AAC7-AD73BA06122B}" srcId="{9141BD38-26E7-4FC4-B4A8-6CE6C9E86E7D}" destId="{2E3FEA92-75CF-45EF-B88E-424A7CC0DC52}" srcOrd="1" destOrd="0" parTransId="{205A9944-5F91-478C-B2EF-42343B2A7C50}" sibTransId="{F96E069C-DAA0-487F-9E72-9493055274D8}"/>
    <dgm:cxn modelId="{BB9D7C2A-4F0B-42F3-A208-C63C3ADB6891}" type="presOf" srcId="{A5D8AFD4-CE89-458B-AC51-10B0D17C2799}" destId="{7E1F5203-B8CE-4900-8DEB-27947426A2AB}" srcOrd="0" destOrd="0" presId="urn:microsoft.com/office/officeart/2005/8/layout/radial1"/>
    <dgm:cxn modelId="{2660176B-F4C8-48F3-9577-B9D4DE73F830}" type="presOf" srcId="{3301AF46-302E-4724-A64A-B0AB1088E0D3}" destId="{213FDF4E-A7FA-4011-B20A-A8886E65496A}" srcOrd="0" destOrd="0" presId="urn:microsoft.com/office/officeart/2005/8/layout/radial1"/>
    <dgm:cxn modelId="{97727197-B1D6-455E-9C54-2B5A63B42E63}" type="presOf" srcId="{885A9A10-B2D0-4474-8511-0F5657847406}" destId="{B2B88502-BB0C-4B75-8171-5C6C58173A29}" srcOrd="0" destOrd="0" presId="urn:microsoft.com/office/officeart/2005/8/layout/radial1"/>
    <dgm:cxn modelId="{8B3A2234-2463-4790-9F21-27B75C92647E}" type="presOf" srcId="{2E3FEA92-75CF-45EF-B88E-424A7CC0DC52}" destId="{09E89953-0C36-4ADB-8040-DB7A936523B7}" srcOrd="0" destOrd="0" presId="urn:microsoft.com/office/officeart/2005/8/layout/radial1"/>
    <dgm:cxn modelId="{3D1A539D-82B2-49E4-ABD9-04CB30039E72}" srcId="{9141BD38-26E7-4FC4-B4A8-6CE6C9E86E7D}" destId="{2279E795-ACFC-44CA-AF35-C20E6D95DE96}" srcOrd="4" destOrd="0" parTransId="{A5D8AFD4-CE89-458B-AC51-10B0D17C2799}" sibTransId="{19FB42C2-CDF7-4247-AA0D-5AE252678F48}"/>
    <dgm:cxn modelId="{161DFE55-2D48-45B0-A054-CB0C63555922}" srcId="{9141BD38-26E7-4FC4-B4A8-6CE6C9E86E7D}" destId="{885A9A10-B2D0-4474-8511-0F5657847406}" srcOrd="0" destOrd="0" parTransId="{2F598C09-A86E-49F4-908F-789E6D17D518}" sibTransId="{D58140CB-1B75-4FC7-A7F7-272BD46C6261}"/>
    <dgm:cxn modelId="{0E624273-0609-40C1-B641-123A424893F3}" type="presOf" srcId="{4BF4BA44-3E25-47E0-800A-D87AACF332F0}" destId="{3C482A54-4319-4D9C-9D4D-3F3129F5D46E}" srcOrd="0" destOrd="0" presId="urn:microsoft.com/office/officeart/2005/8/layout/radial1"/>
    <dgm:cxn modelId="{A2778A88-8041-45B3-BF4A-06D0C26E0C32}" srcId="{9141BD38-26E7-4FC4-B4A8-6CE6C9E86E7D}" destId="{A0EC1A4D-2FB5-4AE8-9F35-CE75C08424C1}" srcOrd="3" destOrd="0" parTransId="{49E2963A-9D0F-48A6-BD5F-9D3D66832562}" sibTransId="{8E01945C-D65B-45E6-9387-D03D80E62350}"/>
    <dgm:cxn modelId="{D7BE8E67-7FE7-4D84-9699-8509EF24B259}" type="presOf" srcId="{49E2963A-9D0F-48A6-BD5F-9D3D66832562}" destId="{46DA3DED-4F89-4D39-A04A-62068D3D95A7}" srcOrd="0" destOrd="0" presId="urn:microsoft.com/office/officeart/2005/8/layout/radial1"/>
    <dgm:cxn modelId="{D74FAF09-442C-4CF5-8AF8-7E0FF00806A0}" type="presOf" srcId="{49E2963A-9D0F-48A6-BD5F-9D3D66832562}" destId="{5B963B56-13D1-4BE1-A297-0B165B4B5589}" srcOrd="1" destOrd="0" presId="urn:microsoft.com/office/officeart/2005/8/layout/radial1"/>
    <dgm:cxn modelId="{A5033405-5719-40AD-8368-09B59BDE1689}" type="presOf" srcId="{205A9944-5F91-478C-B2EF-42343B2A7C50}" destId="{3734F0E2-9319-40A5-AAEA-A326590F3E45}" srcOrd="0" destOrd="0" presId="urn:microsoft.com/office/officeart/2005/8/layout/radial1"/>
    <dgm:cxn modelId="{1BA8A7BA-DBB5-4B92-B016-0B530E52E40E}" type="presOf" srcId="{A5D8AFD4-CE89-458B-AC51-10B0D17C2799}" destId="{5DDC17CC-5EC2-4876-8BA2-024B1B63AFB1}" srcOrd="1" destOrd="0" presId="urn:microsoft.com/office/officeart/2005/8/layout/radial1"/>
    <dgm:cxn modelId="{B6D2FE11-840A-412F-97FE-8F5E306E4A78}" type="presOf" srcId="{2279E795-ACFC-44CA-AF35-C20E6D95DE96}" destId="{8D1C62B0-DEA4-45DF-8877-68EDA7D6EB49}" srcOrd="0" destOrd="0" presId="urn:microsoft.com/office/officeart/2005/8/layout/radial1"/>
    <dgm:cxn modelId="{3A80EAE9-E62E-43AB-BC1C-C4F1F9A4D02A}" type="presOf" srcId="{2F598C09-A86E-49F4-908F-789E6D17D518}" destId="{967A8C87-6952-478A-B3D2-2AC3D74BA92E}" srcOrd="1" destOrd="0" presId="urn:microsoft.com/office/officeart/2005/8/layout/radial1"/>
    <dgm:cxn modelId="{7F532995-69B2-4C22-8582-AB27031AB1DA}" type="presOf" srcId="{205A9944-5F91-478C-B2EF-42343B2A7C50}" destId="{CF5393DD-E231-46B8-9DDF-8032D7902B03}" srcOrd="1" destOrd="0" presId="urn:microsoft.com/office/officeart/2005/8/layout/radial1"/>
    <dgm:cxn modelId="{E944F839-B9B9-4D41-A6A8-8238B82307F9}" type="presOf" srcId="{4BF4BA44-3E25-47E0-800A-D87AACF332F0}" destId="{74BCDF02-C3F8-48F9-82A9-2AF7034B71C9}" srcOrd="1" destOrd="0" presId="urn:microsoft.com/office/officeart/2005/8/layout/radial1"/>
    <dgm:cxn modelId="{74532128-66DA-4470-AFB8-FC1545508B04}" type="presOf" srcId="{C40BA78A-D9CE-4CDC-A6BB-81900BA84050}" destId="{3102300F-0C4E-4D77-B688-511BABBC2BF5}" srcOrd="0" destOrd="0" presId="urn:microsoft.com/office/officeart/2005/8/layout/radial1"/>
    <dgm:cxn modelId="{77177F0A-9096-4E30-8706-73CDFCC30BD1}" type="presOf" srcId="{2F598C09-A86E-49F4-908F-789E6D17D518}" destId="{F3D7B4AD-AD64-46BA-B0E1-79461AC5B298}" srcOrd="0" destOrd="0" presId="urn:microsoft.com/office/officeart/2005/8/layout/radial1"/>
    <dgm:cxn modelId="{0D4A458B-2D7F-4D03-947D-9221E4063826}" type="presOf" srcId="{9141BD38-26E7-4FC4-B4A8-6CE6C9E86E7D}" destId="{97BB07E9-C015-4F97-A75D-075043FF33A4}" srcOrd="0" destOrd="0" presId="urn:microsoft.com/office/officeart/2005/8/layout/radial1"/>
    <dgm:cxn modelId="{92439184-B88B-4141-8695-7CFD8BD7CD5D}" srcId="{9141BD38-26E7-4FC4-B4A8-6CE6C9E86E7D}" destId="{3301AF46-302E-4724-A64A-B0AB1088E0D3}" srcOrd="2" destOrd="0" parTransId="{4BF4BA44-3E25-47E0-800A-D87AACF332F0}" sibTransId="{0997C63B-2195-4DC0-AFE1-89ACAD6BD1CB}"/>
    <dgm:cxn modelId="{F5B626AC-8923-4F73-9EC3-FFD36AE80ABD}" type="presOf" srcId="{A0EC1A4D-2FB5-4AE8-9F35-CE75C08424C1}" destId="{08FC89F9-50FE-462D-805A-BB3B5AEDDC0B}" srcOrd="0" destOrd="0" presId="urn:microsoft.com/office/officeart/2005/8/layout/radial1"/>
    <dgm:cxn modelId="{5B563066-74F4-4E79-B572-12654E8946CD}" type="presParOf" srcId="{3102300F-0C4E-4D77-B688-511BABBC2BF5}" destId="{97BB07E9-C015-4F97-A75D-075043FF33A4}" srcOrd="0" destOrd="0" presId="urn:microsoft.com/office/officeart/2005/8/layout/radial1"/>
    <dgm:cxn modelId="{1322279A-F5EA-45F0-9D6F-27773EC1B459}" type="presParOf" srcId="{3102300F-0C4E-4D77-B688-511BABBC2BF5}" destId="{F3D7B4AD-AD64-46BA-B0E1-79461AC5B298}" srcOrd="1" destOrd="0" presId="urn:microsoft.com/office/officeart/2005/8/layout/radial1"/>
    <dgm:cxn modelId="{E2A99ADD-A366-490D-94EA-8A880A9D0EF5}" type="presParOf" srcId="{F3D7B4AD-AD64-46BA-B0E1-79461AC5B298}" destId="{967A8C87-6952-478A-B3D2-2AC3D74BA92E}" srcOrd="0" destOrd="0" presId="urn:microsoft.com/office/officeart/2005/8/layout/radial1"/>
    <dgm:cxn modelId="{C0CDEECF-77E3-4535-A3A9-B617E29C5377}" type="presParOf" srcId="{3102300F-0C4E-4D77-B688-511BABBC2BF5}" destId="{B2B88502-BB0C-4B75-8171-5C6C58173A29}" srcOrd="2" destOrd="0" presId="urn:microsoft.com/office/officeart/2005/8/layout/radial1"/>
    <dgm:cxn modelId="{4A7C5DD5-9106-4C07-8B6C-38842AB95B9E}" type="presParOf" srcId="{3102300F-0C4E-4D77-B688-511BABBC2BF5}" destId="{3734F0E2-9319-40A5-AAEA-A326590F3E45}" srcOrd="3" destOrd="0" presId="urn:microsoft.com/office/officeart/2005/8/layout/radial1"/>
    <dgm:cxn modelId="{390D981F-C305-4C39-BC85-3DFEE7256740}" type="presParOf" srcId="{3734F0E2-9319-40A5-AAEA-A326590F3E45}" destId="{CF5393DD-E231-46B8-9DDF-8032D7902B03}" srcOrd="0" destOrd="0" presId="urn:microsoft.com/office/officeart/2005/8/layout/radial1"/>
    <dgm:cxn modelId="{58ED6321-7288-496C-B661-7BF02DE088C6}" type="presParOf" srcId="{3102300F-0C4E-4D77-B688-511BABBC2BF5}" destId="{09E89953-0C36-4ADB-8040-DB7A936523B7}" srcOrd="4" destOrd="0" presId="urn:microsoft.com/office/officeart/2005/8/layout/radial1"/>
    <dgm:cxn modelId="{C67F0614-06DE-47B1-B388-ACA3C40E5F61}" type="presParOf" srcId="{3102300F-0C4E-4D77-B688-511BABBC2BF5}" destId="{3C482A54-4319-4D9C-9D4D-3F3129F5D46E}" srcOrd="5" destOrd="0" presId="urn:microsoft.com/office/officeart/2005/8/layout/radial1"/>
    <dgm:cxn modelId="{782426AB-2FCF-43C9-86F2-3D287DDF55FA}" type="presParOf" srcId="{3C482A54-4319-4D9C-9D4D-3F3129F5D46E}" destId="{74BCDF02-C3F8-48F9-82A9-2AF7034B71C9}" srcOrd="0" destOrd="0" presId="urn:microsoft.com/office/officeart/2005/8/layout/radial1"/>
    <dgm:cxn modelId="{E669EBD3-C40F-49C1-8DDD-F45E197888EB}" type="presParOf" srcId="{3102300F-0C4E-4D77-B688-511BABBC2BF5}" destId="{213FDF4E-A7FA-4011-B20A-A8886E65496A}" srcOrd="6" destOrd="0" presId="urn:microsoft.com/office/officeart/2005/8/layout/radial1"/>
    <dgm:cxn modelId="{012F4551-01A1-49E9-AF07-96442ABCDEC1}" type="presParOf" srcId="{3102300F-0C4E-4D77-B688-511BABBC2BF5}" destId="{46DA3DED-4F89-4D39-A04A-62068D3D95A7}" srcOrd="7" destOrd="0" presId="urn:microsoft.com/office/officeart/2005/8/layout/radial1"/>
    <dgm:cxn modelId="{E6E8A5B2-1492-446D-B760-9494096DFC40}" type="presParOf" srcId="{46DA3DED-4F89-4D39-A04A-62068D3D95A7}" destId="{5B963B56-13D1-4BE1-A297-0B165B4B5589}" srcOrd="0" destOrd="0" presId="urn:microsoft.com/office/officeart/2005/8/layout/radial1"/>
    <dgm:cxn modelId="{B6636380-9914-4B02-8FB0-F810D8BD4BBE}" type="presParOf" srcId="{3102300F-0C4E-4D77-B688-511BABBC2BF5}" destId="{08FC89F9-50FE-462D-805A-BB3B5AEDDC0B}" srcOrd="8" destOrd="0" presId="urn:microsoft.com/office/officeart/2005/8/layout/radial1"/>
    <dgm:cxn modelId="{784882C9-8A90-4A19-A2E3-CBEEF2B67EFE}" type="presParOf" srcId="{3102300F-0C4E-4D77-B688-511BABBC2BF5}" destId="{7E1F5203-B8CE-4900-8DEB-27947426A2AB}" srcOrd="9" destOrd="0" presId="urn:microsoft.com/office/officeart/2005/8/layout/radial1"/>
    <dgm:cxn modelId="{FF429D7A-37CC-4462-9518-EE3B98053259}" type="presParOf" srcId="{7E1F5203-B8CE-4900-8DEB-27947426A2AB}" destId="{5DDC17CC-5EC2-4876-8BA2-024B1B63AFB1}" srcOrd="0" destOrd="0" presId="urn:microsoft.com/office/officeart/2005/8/layout/radial1"/>
    <dgm:cxn modelId="{3259108A-D4CB-4A5C-A150-1198766435E0}" type="presParOf" srcId="{3102300F-0C4E-4D77-B688-511BABBC2BF5}" destId="{8D1C62B0-DEA4-45DF-8877-68EDA7D6EB49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563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Se face clic pentru editare stil titlu Coordonator</a:t>
            </a:r>
          </a:p>
        </p:txBody>
      </p:sp>
      <p:sp>
        <p:nvSpPr>
          <p:cNvPr id="563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o-RO"/>
              <a:t>Faceţi clic pentru editarea stilului de subtitlu al coordonatorului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F515-A4FF-4558-AE07-CF0B8126B1E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949B-12CA-4106-9357-1EB4EF7FB6D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130E-D90E-4F73-BE02-E0A8BC8A630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u, text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9063-81A7-42B6-A42D-D6756DDF744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843B-5933-45AB-BE74-2E1D8887C8F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B2CA-40CF-4260-AE14-673D9D7FE45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A915-D0D0-4147-87EE-AD8A44E1655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0DEE-E2D3-4123-8C29-3413CDB7315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FE4-88C9-446A-9538-8795BD3BFED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B191-9940-4AF2-ADFB-88EC94C2D6E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D373-1658-45C8-85B6-4616FAB9CB6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FA34-AE82-469E-BB14-262B8736C96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53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553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53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553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553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553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 stil titlu Coordonator</a:t>
            </a:r>
          </a:p>
        </p:txBody>
      </p:sp>
      <p:sp>
        <p:nvSpPr>
          <p:cNvPr id="553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53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53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432523-C1DE-4F0B-9130-52F010FA43A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sp>
        <p:nvSpPr>
          <p:cNvPr id="553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editarea stilurilor textului Coordonatorului</a:t>
            </a:r>
          </a:p>
          <a:p>
            <a:pPr lvl="1"/>
            <a:r>
              <a:rPr lang="ro-RO" smtClean="0"/>
              <a:t>Nivelul secund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med" advClick="0" advTm="20000">
    <p:wipe dir="r"/>
    <p:sndAc>
      <p:stSnd>
        <p:snd r:embed="rId14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5" grpId="0"/>
      <p:bldP spid="55339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jpeg"/><Relationship Id="rId3" Type="http://schemas.openxmlformats.org/officeDocument/2006/relationships/image" Target="../media/image4.gif"/><Relationship Id="rId7" Type="http://schemas.openxmlformats.org/officeDocument/2006/relationships/slide" Target="slide7.xml"/><Relationship Id="rId12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51000"/>
          </a:xfrm>
        </p:spPr>
        <p:txBody>
          <a:bodyPr/>
          <a:lstStyle/>
          <a:p>
            <a:pPr>
              <a:defRPr/>
            </a:pPr>
            <a:r>
              <a:rPr lang="ro-RO" sz="3600" b="1" dirty="0" smtClean="0">
                <a:solidFill>
                  <a:srgbClr val="FFFF00"/>
                </a:solidFill>
              </a:rPr>
              <a:t>LECȚIE  INTERACTIVĂ</a:t>
            </a:r>
            <a:br>
              <a:rPr lang="ro-RO" sz="3600" b="1" dirty="0" smtClean="0">
                <a:solidFill>
                  <a:srgbClr val="FFFF00"/>
                </a:solidFill>
              </a:rPr>
            </a:br>
            <a:r>
              <a:rPr lang="vi-VN" sz="3600" b="1" dirty="0" smtClean="0">
                <a:solidFill>
                  <a:srgbClr val="3333CC"/>
                </a:solidFill>
              </a:rPr>
              <a:t>MODUL II: </a:t>
            </a:r>
            <a:r>
              <a:rPr lang="ro-RO" sz="3600" b="1" dirty="0" smtClean="0">
                <a:solidFill>
                  <a:srgbClr val="3333CC"/>
                </a:solidFill>
              </a:rPr>
              <a:t>INSTALAȚII INTERIOARE DE ALIMENTARE CU APĂ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2071688"/>
            <a:ext cx="4038600" cy="4071937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vi-VN" dirty="0" smtClean="0"/>
              <a:t> </a:t>
            </a:r>
            <a:r>
              <a:rPr lang="vi-VN" sz="1800" b="1" dirty="0" smtClean="0"/>
              <a:t>Domeniul de pregătire</a:t>
            </a:r>
            <a:endParaRPr lang="ro-RO" sz="1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vi-VN" sz="1800" b="1" dirty="0" smtClean="0"/>
              <a:t>profesională: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CONSTRUCȚII, </a:t>
            </a:r>
            <a:r>
              <a:rPr lang="ro-RO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NSTALAȚII</a:t>
            </a: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ȘI </a:t>
            </a:r>
            <a:r>
              <a:rPr lang="ro-RO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LUCRĂRI </a:t>
            </a:r>
            <a:r>
              <a:rPr lang="ro-RO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PUBLICE</a:t>
            </a:r>
            <a:endParaRPr lang="en-US" sz="1800" dirty="0" smtClean="0"/>
          </a:p>
          <a:p>
            <a:pPr>
              <a:defRPr/>
            </a:pPr>
            <a:r>
              <a:rPr lang="vi-VN" sz="1800" dirty="0" smtClean="0"/>
              <a:t> </a:t>
            </a:r>
            <a:r>
              <a:rPr lang="vi-VN" sz="1800" b="1" dirty="0" smtClean="0"/>
              <a:t>Calificarea profesională 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INSTALATOR </a:t>
            </a:r>
            <a:r>
              <a:rPr lang="ro-RO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INSTALAȚII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TEHNICO-SANITARE </a:t>
            </a:r>
            <a:r>
              <a:rPr lang="ro-RO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ȘI </a:t>
            </a:r>
            <a:r>
              <a:rPr lang="ro-RO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DE</a:t>
            </a:r>
            <a:endParaRPr lang="ro-RO" sz="1800" b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GAZE</a:t>
            </a:r>
            <a:endParaRPr lang="ro-RO" sz="1800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rgbClr val="00B0F0"/>
                </a:solidFill>
              </a:rPr>
              <a:t>clasa</a:t>
            </a:r>
            <a:r>
              <a:rPr lang="en-US" sz="1800" b="1" dirty="0" smtClean="0">
                <a:solidFill>
                  <a:srgbClr val="00B0F0"/>
                </a:solidFill>
              </a:rPr>
              <a:t> a XI-a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B0F0"/>
                </a:solidFill>
              </a:rPr>
              <a:t>ÎNVĂȚĂMÂNT </a:t>
            </a:r>
            <a:r>
              <a:rPr lang="ro-RO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PROFESIONAL</a:t>
            </a:r>
            <a:endParaRPr lang="ro-RO" sz="18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o-RO" sz="18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643188"/>
            <a:ext cx="4286250" cy="4214812"/>
          </a:xfrm>
        </p:spPr>
        <p:txBody>
          <a:bodyPr/>
          <a:lstStyle/>
          <a:p>
            <a:pPr>
              <a:defRPr/>
            </a:pPr>
            <a:r>
              <a:rPr lang="ro-RO" sz="1800" b="1" dirty="0" smtClean="0"/>
              <a:t>Elaborat și concepţie grafică: </a:t>
            </a:r>
            <a:r>
              <a:rPr lang="ro-RO" sz="1800" b="1" dirty="0" smtClean="0">
                <a:solidFill>
                  <a:srgbClr val="FF0000"/>
                </a:solidFill>
              </a:rPr>
              <a:t>profesor  inginer </a:t>
            </a:r>
            <a:r>
              <a:rPr lang="ro-RO" sz="2400" b="1" dirty="0" smtClean="0">
                <a:solidFill>
                  <a:srgbClr val="FF0000"/>
                </a:solidFill>
              </a:rPr>
              <a:t>HEREȘANU GEORGETA FELICIA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o-RO" i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LICEUL</a:t>
            </a:r>
            <a:r>
              <a:rPr lang="ro-RO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TEHNOLOGIC</a:t>
            </a:r>
            <a:endParaRPr lang="ro-RO" sz="2000" cap="all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ro-RO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CĂPITAN</a:t>
            </a:r>
            <a:r>
              <a:rPr lang="ro-RO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NICOLAE PLEȘOIANU</a:t>
            </a:r>
            <a:r>
              <a:rPr lang="ro-RO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-RÂMNICU VÂLCEA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 advClick="0" advTm="20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Imagine 6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3850" y="0"/>
            <a:ext cx="4464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072063" y="142875"/>
            <a:ext cx="3924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effectLst/>
                <a:latin typeface="Arial" charset="0"/>
              </a:rPr>
              <a:t>Instala</a:t>
            </a:r>
            <a:r>
              <a:rPr lang="ro-RO" sz="1800" b="1">
                <a:solidFill>
                  <a:srgbClr val="FF0000"/>
                </a:solidFill>
                <a:effectLst/>
                <a:latin typeface="Arial" charset="0"/>
              </a:rPr>
              <a:t>ţ</a:t>
            </a:r>
            <a:r>
              <a:rPr lang="en-US" sz="1800" b="1">
                <a:solidFill>
                  <a:srgbClr val="FF0000"/>
                </a:solidFill>
                <a:effectLst/>
                <a:latin typeface="Arial" charset="0"/>
              </a:rPr>
              <a:t>i</a:t>
            </a:r>
            <a:r>
              <a:rPr lang="ro-RO" sz="1800" b="1">
                <a:solidFill>
                  <a:srgbClr val="FF0000"/>
                </a:solidFill>
                <a:effectLst/>
                <a:latin typeface="Arial" charset="0"/>
              </a:rPr>
              <a:t>e</a:t>
            </a:r>
            <a:r>
              <a:rPr lang="en-US" sz="1800" b="1">
                <a:solidFill>
                  <a:srgbClr val="FF0000"/>
                </a:solidFill>
                <a:effectLst/>
                <a:latin typeface="Arial" charset="0"/>
              </a:rPr>
              <a:t>  pentru distribu</a:t>
            </a:r>
            <a:r>
              <a:rPr lang="ro-RO" sz="1800" b="1">
                <a:solidFill>
                  <a:srgbClr val="FF0000"/>
                </a:solidFill>
                <a:effectLst/>
                <a:latin typeface="Arial" charset="0"/>
              </a:rPr>
              <a:t>ţ</a:t>
            </a:r>
            <a:r>
              <a:rPr lang="en-US" sz="1800" b="1">
                <a:solidFill>
                  <a:srgbClr val="FF0000"/>
                </a:solidFill>
                <a:effectLst/>
                <a:latin typeface="Arial" charset="0"/>
              </a:rPr>
              <a:t>ia </a:t>
            </a:r>
          </a:p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effectLst/>
                <a:latin typeface="Arial" charset="0"/>
              </a:rPr>
              <a:t>apei calde de consum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conducta principal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 de distribu</a:t>
            </a:r>
            <a:r>
              <a:rPr lang="ro-RO" sz="1600" b="1">
                <a:effectLst/>
                <a:latin typeface="Arial" charset="0"/>
              </a:rPr>
              <a:t>ţ</a:t>
            </a:r>
            <a:r>
              <a:rPr lang="en-US" sz="1600" b="1">
                <a:effectLst/>
                <a:latin typeface="Arial" charset="0"/>
              </a:rPr>
              <a:t>ie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coloana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conducta de legatur</a:t>
            </a:r>
            <a:r>
              <a:rPr lang="ro-RO" sz="1600" b="1">
                <a:effectLst/>
                <a:latin typeface="Arial" charset="0"/>
              </a:rPr>
              <a:t>ă</a:t>
            </a:r>
            <a:endParaRPr lang="en-US" sz="1600" b="1">
              <a:effectLst/>
              <a:latin typeface="Arial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lavoar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cada de baie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spal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tor simplu de buc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t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rie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baterie amestecatoare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robinet de </a:t>
            </a:r>
            <a:r>
              <a:rPr lang="ro-RO" sz="1600" b="1">
                <a:effectLst/>
                <a:latin typeface="Arial" charset="0"/>
              </a:rPr>
              <a:t>î</a:t>
            </a:r>
            <a:r>
              <a:rPr lang="en-US" sz="1600" b="1">
                <a:effectLst/>
                <a:latin typeface="Arial" charset="0"/>
              </a:rPr>
              <a:t>nchidere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robinet de </a:t>
            </a:r>
            <a:r>
              <a:rPr lang="ro-RO" sz="1600" b="1">
                <a:effectLst/>
                <a:latin typeface="Arial" charset="0"/>
              </a:rPr>
              <a:t>î</a:t>
            </a:r>
            <a:r>
              <a:rPr lang="en-US" sz="1600" b="1">
                <a:effectLst/>
                <a:latin typeface="Arial" charset="0"/>
              </a:rPr>
              <a:t>nchidere cu desc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rcare (golire)</a:t>
            </a:r>
            <a:endParaRPr lang="ro-RO" sz="1600" b="1">
              <a:effectLst/>
              <a:latin typeface="Arial" charset="0"/>
            </a:endParaRPr>
          </a:p>
        </p:txBody>
      </p:sp>
      <p:sp>
        <p:nvSpPr>
          <p:cNvPr id="6" name="Stea cu 5 colţuri 5"/>
          <p:cNvSpPr/>
          <p:nvPr/>
        </p:nvSpPr>
        <p:spPr bwMode="auto">
          <a:xfrm>
            <a:off x="1643063" y="5572125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7" name="Stea cu 5 colţuri 6"/>
          <p:cNvSpPr/>
          <p:nvPr/>
        </p:nvSpPr>
        <p:spPr bwMode="auto">
          <a:xfrm>
            <a:off x="2143125" y="4214813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8" name="Stea cu 5 colţuri 7"/>
          <p:cNvSpPr/>
          <p:nvPr/>
        </p:nvSpPr>
        <p:spPr bwMode="auto">
          <a:xfrm>
            <a:off x="1428750" y="4714875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9" name="Stea cu 5 colţuri 8"/>
          <p:cNvSpPr/>
          <p:nvPr/>
        </p:nvSpPr>
        <p:spPr bwMode="auto">
          <a:xfrm>
            <a:off x="2286000" y="4572000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0" name="Stea cu 5 colţuri 9"/>
          <p:cNvSpPr/>
          <p:nvPr/>
        </p:nvSpPr>
        <p:spPr bwMode="auto">
          <a:xfrm>
            <a:off x="1643063" y="4214813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 dirty="0"/>
          </a:p>
        </p:txBody>
      </p:sp>
      <p:sp>
        <p:nvSpPr>
          <p:cNvPr id="11" name="Stea cu 5 colţuri 10"/>
          <p:cNvSpPr/>
          <p:nvPr/>
        </p:nvSpPr>
        <p:spPr bwMode="auto">
          <a:xfrm>
            <a:off x="2857500" y="4357688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2" name="Stea cu 5 colţuri 11"/>
          <p:cNvSpPr/>
          <p:nvPr/>
        </p:nvSpPr>
        <p:spPr bwMode="auto">
          <a:xfrm>
            <a:off x="3500438" y="4500563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3" name="Stea cu 5 colţuri 12"/>
          <p:cNvSpPr/>
          <p:nvPr/>
        </p:nvSpPr>
        <p:spPr bwMode="auto">
          <a:xfrm>
            <a:off x="1285875" y="4429125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4" name="Stea cu 5 colţuri 13"/>
          <p:cNvSpPr/>
          <p:nvPr/>
        </p:nvSpPr>
        <p:spPr bwMode="auto">
          <a:xfrm>
            <a:off x="928688" y="4429125"/>
            <a:ext cx="152400" cy="214313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5" name="Stea cu 5 colţuri 14"/>
          <p:cNvSpPr/>
          <p:nvPr/>
        </p:nvSpPr>
        <p:spPr bwMode="auto">
          <a:xfrm>
            <a:off x="3214688" y="4286250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6" name="Stea cu 5 colţuri 15"/>
          <p:cNvSpPr/>
          <p:nvPr/>
        </p:nvSpPr>
        <p:spPr bwMode="auto">
          <a:xfrm>
            <a:off x="2357438" y="3643313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7" name="Stea cu 5 colţuri 16"/>
          <p:cNvSpPr/>
          <p:nvPr/>
        </p:nvSpPr>
        <p:spPr bwMode="auto">
          <a:xfrm>
            <a:off x="2071688" y="5143500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8" name="Stea cu 5 colţuri 17"/>
          <p:cNvSpPr/>
          <p:nvPr/>
        </p:nvSpPr>
        <p:spPr bwMode="auto">
          <a:xfrm>
            <a:off x="1214438" y="5143500"/>
            <a:ext cx="142875" cy="142875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128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9625" y="6215063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19" name="CasetăText 18"/>
          <p:cNvSpPr txBox="1"/>
          <p:nvPr/>
        </p:nvSpPr>
        <p:spPr>
          <a:xfrm>
            <a:off x="357158" y="6027003"/>
            <a:ext cx="450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o-RO" sz="1200" b="1" dirty="0" smtClean="0">
                <a:solidFill>
                  <a:srgbClr val="FF0066"/>
                </a:solidFill>
              </a:rPr>
              <a:t>Acționează cursorul pe imagine pentru a urmări în caseta alăturată, poziția fiecărui element component!</a:t>
            </a:r>
            <a:endParaRPr lang="ro-RO" sz="1200" b="1" dirty="0">
              <a:solidFill>
                <a:srgbClr val="FF0066"/>
              </a:solidFill>
            </a:endParaRPr>
          </a:p>
        </p:txBody>
      </p:sp>
      <p:pic>
        <p:nvPicPr>
          <p:cNvPr id="12307" name="Picture 19" descr="https://www.instalator-autorizat-bucuresti.ro/sites/default/files/home-diagram-pic-image-1024x607.jp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000625" y="3429000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7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7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4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43813" y="6215063"/>
            <a:ext cx="576262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4" name="CasetăText 3"/>
          <p:cNvSpPr txBox="1"/>
          <p:nvPr/>
        </p:nvSpPr>
        <p:spPr>
          <a:xfrm>
            <a:off x="642910" y="6000768"/>
            <a:ext cx="5929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Acționează cursorul pe </a:t>
            </a:r>
            <a:r>
              <a:rPr lang="ro-RO" sz="1600" b="1" dirty="0" smtClean="0">
                <a:solidFill>
                  <a:srgbClr val="FFFF00"/>
                </a:solidFill>
                <a:latin typeface="+mj-lt"/>
              </a:rPr>
              <a:t>butonul cu săgeată </a:t>
            </a:r>
            <a:r>
              <a:rPr lang="ro-RO" sz="1600" b="1" dirty="0">
                <a:solidFill>
                  <a:srgbClr val="FFFF00"/>
                </a:solidFill>
                <a:latin typeface="+mj-lt"/>
              </a:rPr>
              <a:t>din dreapta pentru a continua!</a:t>
            </a:r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 bwMode="auto">
          <a:xfrm>
            <a:off x="8286750" y="6215063"/>
            <a:ext cx="714375" cy="428625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144000" cy="582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258888" y="3333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effectLst/>
                <a:latin typeface="Arial" charset="0"/>
              </a:rPr>
              <a:t>Piese </a:t>
            </a:r>
            <a:r>
              <a:rPr lang="ro-RO" sz="1800" b="1">
                <a:effectLst/>
                <a:latin typeface="Arial" charset="0"/>
              </a:rPr>
              <a:t> și accesorii  utilizate în </a:t>
            </a:r>
            <a:r>
              <a:rPr lang="en-US" sz="1800" b="1">
                <a:effectLst/>
                <a:latin typeface="Arial" charset="0"/>
              </a:rPr>
              <a:t>instala</a:t>
            </a:r>
            <a:r>
              <a:rPr lang="ro-RO" sz="1800" b="1">
                <a:effectLst/>
                <a:latin typeface="Arial" charset="0"/>
              </a:rPr>
              <a:t>ţ</a:t>
            </a:r>
            <a:r>
              <a:rPr lang="en-US" sz="1800" b="1">
                <a:effectLst/>
                <a:latin typeface="Arial" charset="0"/>
              </a:rPr>
              <a:t>ii</a:t>
            </a:r>
            <a:r>
              <a:rPr lang="ro-RO" sz="1800" b="1">
                <a:effectLst/>
                <a:latin typeface="Arial" charset="0"/>
              </a:rPr>
              <a:t>le </a:t>
            </a:r>
            <a:r>
              <a:rPr lang="en-US" sz="1800" b="1">
                <a:effectLst/>
                <a:latin typeface="Arial" charset="0"/>
              </a:rPr>
              <a:t> de ap</a:t>
            </a:r>
            <a:r>
              <a:rPr lang="ro-RO" sz="1800" b="1">
                <a:effectLst/>
                <a:latin typeface="Arial" charset="0"/>
              </a:rPr>
              <a:t>ă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1895475" cy="18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1000125"/>
            <a:ext cx="1876425" cy="189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000125"/>
            <a:ext cx="1838325" cy="187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1000125"/>
            <a:ext cx="1552575" cy="174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1000125"/>
            <a:ext cx="1781175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2857500"/>
            <a:ext cx="1704975" cy="202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75" y="2786063"/>
            <a:ext cx="187642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50" y="2714625"/>
            <a:ext cx="1914525" cy="218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2928938"/>
            <a:ext cx="1476375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188" y="2928938"/>
            <a:ext cx="1609725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000625"/>
            <a:ext cx="186690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00250" y="4848225"/>
            <a:ext cx="1685925" cy="200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3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5313" y="6143625"/>
            <a:ext cx="6477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17" name="CasetăText 16"/>
          <p:cNvSpPr txBox="1"/>
          <p:nvPr/>
        </p:nvSpPr>
        <p:spPr>
          <a:xfrm>
            <a:off x="3786188" y="6286500"/>
            <a:ext cx="392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0066"/>
                </a:solidFill>
                <a:latin typeface="+mj-lt"/>
              </a:rPr>
              <a:t>Urmărește animația, apoi continua!</a:t>
            </a:r>
          </a:p>
        </p:txBody>
      </p:sp>
      <p:sp>
        <p:nvSpPr>
          <p:cNvPr id="1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72375" y="6143625"/>
            <a:ext cx="576263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276600" y="765175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effectLst/>
                <a:latin typeface="Arial" charset="0"/>
              </a:rPr>
              <a:t>Conto</a:t>
            </a:r>
            <a:r>
              <a:rPr lang="ro-RO" sz="2400" b="1">
                <a:effectLst/>
                <a:latin typeface="Arial" charset="0"/>
              </a:rPr>
              <a:t>a</a:t>
            </a:r>
            <a:r>
              <a:rPr lang="en-US" sz="2400" b="1">
                <a:effectLst/>
                <a:latin typeface="Arial" charset="0"/>
              </a:rPr>
              <a:t>r</a:t>
            </a:r>
            <a:r>
              <a:rPr lang="ro-RO" sz="2400" b="1">
                <a:effectLst/>
                <a:latin typeface="Arial" charset="0"/>
              </a:rPr>
              <a:t>e   </a:t>
            </a:r>
            <a:r>
              <a:rPr lang="en-US" sz="2400" b="1">
                <a:effectLst/>
                <a:latin typeface="Arial" charset="0"/>
              </a:rPr>
              <a:t>ap</a:t>
            </a:r>
            <a:r>
              <a:rPr lang="ro-RO" sz="2400" b="1">
                <a:effectLst/>
                <a:latin typeface="Arial" charset="0"/>
              </a:rPr>
              <a:t>ă</a:t>
            </a:r>
          </a:p>
        </p:txBody>
      </p:sp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6477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6" name="CasetăText 5"/>
          <p:cNvSpPr txBox="1"/>
          <p:nvPr/>
        </p:nvSpPr>
        <p:spPr>
          <a:xfrm>
            <a:off x="357188" y="6215063"/>
            <a:ext cx="3929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Urmărește animația, apoi continuă!</a:t>
            </a:r>
          </a:p>
        </p:txBody>
      </p:sp>
      <p:pic>
        <p:nvPicPr>
          <p:cNvPr id="15365" name="Picture 8" descr="https://montaj-verificari-apometre.ro/wp-content/uploads/2017/01/apometru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4095750" cy="30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10" descr="Imagine similar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786063"/>
            <a:ext cx="3900488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12" descr="Apometru multijet cu cadran umed GMB 1/2&quot; AR - BMEGMB12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14" descr="Contor apa calda MTWI 15 cu cadran uscat si releu REED - ZENMTWI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214313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572000" y="2143125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/>
              <a:t>Contor</a:t>
            </a:r>
            <a:r>
              <a:rPr lang="en-US" sz="1400" b="1" dirty="0"/>
              <a:t> </a:t>
            </a:r>
            <a:r>
              <a:rPr lang="en-US" sz="1400" b="1" dirty="0" err="1"/>
              <a:t>apa</a:t>
            </a:r>
            <a:r>
              <a:rPr lang="en-US" sz="1400" b="1" dirty="0"/>
              <a:t> </a:t>
            </a:r>
            <a:r>
              <a:rPr lang="en-US" sz="1400" b="1" dirty="0" err="1"/>
              <a:t>calda</a:t>
            </a:r>
            <a:r>
              <a:rPr lang="en-US" sz="1400" b="1" dirty="0"/>
              <a:t> MTWI 15 cu </a:t>
            </a:r>
            <a:r>
              <a:rPr lang="en-US" sz="1400" b="1" dirty="0" err="1"/>
              <a:t>cadran</a:t>
            </a:r>
            <a:r>
              <a:rPr lang="en-US" sz="1400" b="1" dirty="0"/>
              <a:t> </a:t>
            </a:r>
            <a:r>
              <a:rPr lang="en-US" sz="1400" b="1" dirty="0" err="1"/>
              <a:t>uscat</a:t>
            </a:r>
            <a:r>
              <a:rPr lang="en-US" sz="1400" b="1" dirty="0"/>
              <a:t> </a:t>
            </a:r>
            <a:r>
              <a:rPr lang="en-US" sz="1400" b="1" dirty="0" err="1"/>
              <a:t>si</a:t>
            </a:r>
            <a:r>
              <a:rPr lang="en-US" sz="1400" b="1" dirty="0"/>
              <a:t> </a:t>
            </a:r>
            <a:r>
              <a:rPr lang="en-US" sz="1400" b="1" dirty="0" err="1"/>
              <a:t>releu</a:t>
            </a:r>
            <a:r>
              <a:rPr lang="en-US" sz="1400" b="1" dirty="0"/>
              <a:t> REED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313" y="2143125"/>
            <a:ext cx="4143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Apometru</a:t>
            </a:r>
            <a:r>
              <a:rPr lang="en-US" sz="1600" b="1" dirty="0"/>
              <a:t> </a:t>
            </a:r>
            <a:r>
              <a:rPr lang="en-US" sz="1600" b="1" dirty="0" err="1"/>
              <a:t>multijet</a:t>
            </a:r>
            <a:r>
              <a:rPr lang="en-US" sz="1600" b="1" dirty="0"/>
              <a:t> cu </a:t>
            </a:r>
            <a:r>
              <a:rPr lang="en-US" sz="1600" b="1" dirty="0" err="1"/>
              <a:t>cadran</a:t>
            </a:r>
            <a:r>
              <a:rPr lang="en-US" sz="1600" b="1" dirty="0"/>
              <a:t> </a:t>
            </a:r>
            <a:r>
              <a:rPr lang="en-US" sz="1600" b="1" dirty="0" err="1"/>
              <a:t>uscat</a:t>
            </a:r>
            <a:r>
              <a:rPr lang="en-US" sz="1600" b="1" dirty="0"/>
              <a:t> GMDX 3/4" 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188" y="5715000"/>
            <a:ext cx="36433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/>
              <a:t>    </a:t>
            </a:r>
            <a:r>
              <a:rPr lang="en-US" sz="1600" b="1" dirty="0" err="1"/>
              <a:t>Apometru</a:t>
            </a:r>
            <a:r>
              <a:rPr lang="ro-RO" sz="1600" b="1" dirty="0"/>
              <a:t>  apă rece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4786313" y="5715000"/>
            <a:ext cx="4143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o-RO" sz="1600" b="1" dirty="0"/>
              <a:t>    </a:t>
            </a:r>
            <a:r>
              <a:rPr lang="en-US" sz="1600" b="1" dirty="0" err="1"/>
              <a:t>Apometru</a:t>
            </a:r>
            <a:r>
              <a:rPr lang="ro-RO" sz="1600" b="1" dirty="0"/>
              <a:t>  apă caldă</a:t>
            </a:r>
            <a:endParaRPr lang="en-US" sz="1600" b="1" dirty="0"/>
          </a:p>
        </p:txBody>
      </p:sp>
    </p:spTree>
  </p:cSld>
  <p:clrMapOvr>
    <a:masterClrMapping/>
  </p:clrMapOvr>
  <p:transition spd="med" advClick="0" advTm="10000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4000" dirty="0" smtClean="0">
                <a:solidFill>
                  <a:srgbClr val="990000"/>
                </a:solidFill>
              </a:rPr>
              <a:t/>
            </a:r>
            <a:br>
              <a:rPr lang="ro-RO" sz="4000" dirty="0" smtClean="0">
                <a:solidFill>
                  <a:srgbClr val="990000"/>
                </a:solidFill>
              </a:rPr>
            </a:br>
            <a:r>
              <a:rPr lang="en-US" sz="4000" dirty="0" smtClean="0">
                <a:solidFill>
                  <a:srgbClr val="990000"/>
                </a:solidFill>
              </a:rPr>
              <a:t>Arm</a:t>
            </a:r>
            <a:r>
              <a:rPr lang="ro-RO" sz="4000" dirty="0" smtClean="0">
                <a:solidFill>
                  <a:srgbClr val="990000"/>
                </a:solidFill>
              </a:rPr>
              <a:t>ă</a:t>
            </a:r>
            <a:r>
              <a:rPr lang="en-US" sz="4000" dirty="0" err="1" smtClean="0">
                <a:solidFill>
                  <a:srgbClr val="990000"/>
                </a:solidFill>
              </a:rPr>
              <a:t>turi</a:t>
            </a:r>
            <a:r>
              <a:rPr lang="en-US" sz="4000" dirty="0" smtClean="0">
                <a:solidFill>
                  <a:srgbClr val="990000"/>
                </a:solidFill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</a:rPr>
              <a:t>pentru</a:t>
            </a:r>
            <a:r>
              <a:rPr lang="en-US" sz="4000" dirty="0" smtClean="0">
                <a:solidFill>
                  <a:srgbClr val="990000"/>
                </a:solidFill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</a:rPr>
              <a:t>instala</a:t>
            </a:r>
            <a:r>
              <a:rPr lang="ro-RO" sz="4000" dirty="0" smtClean="0">
                <a:solidFill>
                  <a:srgbClr val="990000"/>
                </a:solidFill>
              </a:rPr>
              <a:t>ţ</a:t>
            </a:r>
            <a:r>
              <a:rPr lang="en-US" sz="4000" dirty="0" smtClean="0">
                <a:solidFill>
                  <a:srgbClr val="990000"/>
                </a:solidFill>
              </a:rPr>
              <a:t>ii de</a:t>
            </a:r>
            <a:r>
              <a:rPr lang="ro-RO" sz="4000" dirty="0" smtClean="0">
                <a:solidFill>
                  <a:srgbClr val="990000"/>
                </a:solidFill>
              </a:rPr>
              <a:t> alimentare cu </a:t>
            </a:r>
            <a:r>
              <a:rPr lang="en-US" sz="4000" dirty="0" smtClean="0">
                <a:solidFill>
                  <a:srgbClr val="990000"/>
                </a:solidFill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</a:rPr>
              <a:t>ap</a:t>
            </a:r>
            <a:r>
              <a:rPr lang="ro-RO" sz="4000" dirty="0" smtClean="0">
                <a:solidFill>
                  <a:srgbClr val="990000"/>
                </a:solidFill>
              </a:rPr>
              <a:t>ă</a:t>
            </a:r>
            <a:br>
              <a:rPr lang="ro-RO" sz="4000" dirty="0" smtClean="0">
                <a:solidFill>
                  <a:srgbClr val="990000"/>
                </a:solidFill>
              </a:rPr>
            </a:br>
            <a:endParaRPr lang="ro-RO" sz="4000" dirty="0" smtClean="0">
              <a:solidFill>
                <a:srgbClr val="990000"/>
              </a:solidFill>
            </a:endParaRPr>
          </a:p>
        </p:txBody>
      </p:sp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6477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6" name="CasetăText 5"/>
          <p:cNvSpPr txBox="1"/>
          <p:nvPr/>
        </p:nvSpPr>
        <p:spPr>
          <a:xfrm>
            <a:off x="357188" y="6357938"/>
            <a:ext cx="3929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Urmărește animația, apoi continuă!</a:t>
            </a:r>
          </a:p>
        </p:txBody>
      </p:sp>
      <p:pic>
        <p:nvPicPr>
          <p:cNvPr id="16389" name="Picture 8" descr="Armatu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071688"/>
            <a:ext cx="4308475" cy="39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10" descr="G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095500"/>
            <a:ext cx="38576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ipe dir="u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 </a:t>
            </a:r>
            <a:endParaRPr lang="ro-RO" sz="2000" b="1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2847975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57188"/>
            <a:ext cx="3209925" cy="284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525" y="357188"/>
            <a:ext cx="3038475" cy="288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429000"/>
            <a:ext cx="3000375" cy="311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3286125"/>
            <a:ext cx="3019425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3286125"/>
            <a:ext cx="2847975" cy="319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6477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11" name="CasetăText 10"/>
          <p:cNvSpPr txBox="1"/>
          <p:nvPr/>
        </p:nvSpPr>
        <p:spPr>
          <a:xfrm>
            <a:off x="428625" y="6519863"/>
            <a:ext cx="39290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Urmărește animația, apoi continuă!</a:t>
            </a:r>
          </a:p>
        </p:txBody>
      </p:sp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835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3286125" cy="351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505075" cy="376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1621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743325"/>
            <a:ext cx="3533775" cy="311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0" y="3819525"/>
            <a:ext cx="2447925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3819525"/>
            <a:ext cx="2447925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96300" y="6426200"/>
            <a:ext cx="6477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10" name="CasetăText 9"/>
          <p:cNvSpPr txBox="1"/>
          <p:nvPr/>
        </p:nvSpPr>
        <p:spPr>
          <a:xfrm>
            <a:off x="642938" y="6357938"/>
            <a:ext cx="3929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0000"/>
                </a:solidFill>
                <a:latin typeface="+mj-lt"/>
              </a:rPr>
              <a:t>Urmărește animația, apoi continuă!</a:t>
            </a:r>
          </a:p>
        </p:txBody>
      </p:sp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86688" y="5929313"/>
            <a:ext cx="50482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pic>
        <p:nvPicPr>
          <p:cNvPr id="19459" name="Picture 4" descr="Imagini pentru conducte pentru instalatii interioare de apa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286250" y="928688"/>
            <a:ext cx="4643438" cy="300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5929313"/>
            <a:ext cx="576262" cy="3571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7313" y="214313"/>
            <a:ext cx="669766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TRASEUL  CONDUCTELOR  ÎNTR-O   INSTALAȚIE SANITARĂ</a:t>
            </a: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62" name="Picture 17" descr="https://proiectim.ro/wp/wp-content/uploads/instalatii-06-640x479.jp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42875" y="3309938"/>
            <a:ext cx="4071938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tăText 9"/>
          <p:cNvSpPr txBox="1"/>
          <p:nvPr/>
        </p:nvSpPr>
        <p:spPr>
          <a:xfrm>
            <a:off x="4929190" y="5000636"/>
            <a:ext cx="3929062" cy="3381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Urmărește animația, apoi continuă!</a:t>
            </a:r>
          </a:p>
        </p:txBody>
      </p:sp>
    </p:spTree>
  </p:cSld>
  <p:clrMapOvr>
    <a:masterClrMapping/>
  </p:clrMapOvr>
  <p:transition spd="med" advClick="0" advTm="20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700338" y="1557338"/>
            <a:ext cx="3908425" cy="329247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9750" y="2420938"/>
            <a:ext cx="2160588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Elementul numerotat cu numărul 2 reprezintă: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a) canal tehnic</a:t>
            </a:r>
            <a:endParaRPr lang="ro-RO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b) branşament</a:t>
            </a:r>
            <a:endParaRPr lang="ro-RO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C) apometru</a:t>
            </a:r>
            <a:endParaRPr lang="ro-RO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58888" y="908050"/>
            <a:ext cx="6697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Priviţi imaginea de mai jos şi acţionaţi cursorul pe varianta de răspuns pe care o consideraţi corectă!</a:t>
            </a:r>
            <a:endParaRPr lang="en-US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042988" y="5084763"/>
            <a:ext cx="2954337" cy="12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o-RO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Elementul numerotat cu numărul 14 reprezintă: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a) clădire </a:t>
            </a:r>
            <a:endParaRPr lang="ro-RO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b) canal nevizitabil    </a:t>
            </a:r>
            <a:endParaRPr lang="ro-RO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c) limita  de  proprietate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932363" y="5157788"/>
            <a:ext cx="3671887" cy="12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o-RO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Conducta principală de distribuţie este reprezentată de numărul: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a) - 10</a:t>
            </a:r>
            <a:endParaRPr lang="ro-RO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b) -12    </a:t>
            </a:r>
            <a:endParaRPr lang="ro-RO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o-RO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c) -14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732588" y="2492375"/>
            <a:ext cx="2016125" cy="170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4.Apometrul este reprezentat cu numărul: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a) - 8</a:t>
            </a:r>
            <a:endParaRPr lang="ro-RO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b)  -5</a:t>
            </a:r>
            <a:endParaRPr lang="ro-RO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c)  -9</a:t>
            </a:r>
            <a:endParaRPr lang="en-US" sz="1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57313" y="214313"/>
            <a:ext cx="66976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o-R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FIȘĂ  DE  LUCRU 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3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143375"/>
            <a:ext cx="50673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276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reptunghi 4"/>
          <p:cNvSpPr/>
          <p:nvPr/>
        </p:nvSpPr>
        <p:spPr>
          <a:xfrm>
            <a:off x="688949" y="2017691"/>
            <a:ext cx="8001055" cy="156966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FELICIT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Ă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RI,Ai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R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Ă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SPUNS CORECT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o-RO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Buton acțiune: Înapoi sau Anteriorul 7">
            <a:hlinkClick r:id="rId5" action="ppaction://hlinksldjump" highlightClick="1"/>
          </p:cNvPr>
          <p:cNvSpPr/>
          <p:nvPr/>
        </p:nvSpPr>
        <p:spPr>
          <a:xfrm>
            <a:off x="7715250" y="5429250"/>
            <a:ext cx="1071563" cy="571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effectLst/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2875"/>
            <a:ext cx="8643938" cy="525066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2000" b="1" dirty="0">
                <a:solidFill>
                  <a:srgbClr val="002060"/>
                </a:solidFill>
              </a:rPr>
              <a:t> Indicaţii de utilizare a prezentării lecției</a:t>
            </a:r>
            <a:r>
              <a:rPr lang="en-US" sz="2000" b="1" dirty="0">
                <a:solidFill>
                  <a:srgbClr val="002060"/>
                </a:solidFill>
              </a:rPr>
              <a:t> (</a:t>
            </a:r>
            <a:r>
              <a:rPr lang="ro-RO" sz="2000" b="1" dirty="0">
                <a:solidFill>
                  <a:srgbClr val="002060"/>
                </a:solidFill>
              </a:rPr>
              <a:t>pentru elevi</a:t>
            </a:r>
            <a:r>
              <a:rPr lang="en-US" sz="2000" b="1" dirty="0">
                <a:solidFill>
                  <a:srgbClr val="002060"/>
                </a:solidFill>
              </a:rPr>
              <a:t>):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o-RO" sz="1600" dirty="0">
                <a:solidFill>
                  <a:srgbClr val="002060"/>
                </a:solidFill>
              </a:rPr>
              <a:t>  Viziona</a:t>
            </a:r>
            <a:r>
              <a:rPr lang="en-US" sz="1600" dirty="0" err="1">
                <a:solidFill>
                  <a:srgbClr val="002060"/>
                </a:solidFill>
              </a:rPr>
              <a:t>rea</a:t>
            </a:r>
            <a:r>
              <a:rPr lang="ro-RO" sz="1600" dirty="0">
                <a:solidFill>
                  <a:srgbClr val="002060"/>
                </a:solidFill>
              </a:rPr>
              <a:t> și realiza</a:t>
            </a:r>
            <a:r>
              <a:rPr lang="en-US" sz="1600" dirty="0" err="1">
                <a:solidFill>
                  <a:srgbClr val="002060"/>
                </a:solidFill>
              </a:rPr>
              <a:t>rea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interativ</a:t>
            </a:r>
            <a:r>
              <a:rPr lang="ro-RO" sz="1600" dirty="0">
                <a:solidFill>
                  <a:srgbClr val="002060"/>
                </a:solidFill>
              </a:rPr>
              <a:t>ă</a:t>
            </a:r>
            <a:r>
              <a:rPr lang="en-US" sz="1600" dirty="0">
                <a:solidFill>
                  <a:srgbClr val="002060"/>
                </a:solidFill>
              </a:rPr>
              <a:t> a</a:t>
            </a:r>
            <a:r>
              <a:rPr lang="ro-RO" sz="1600" dirty="0">
                <a:solidFill>
                  <a:srgbClr val="002060"/>
                </a:solidFill>
              </a:rPr>
              <a:t> lecției se face respectând următorii pași</a:t>
            </a:r>
            <a:r>
              <a:rPr lang="en-US" sz="1600" dirty="0">
                <a:solidFill>
                  <a:srgbClr val="002060"/>
                </a:solidFill>
              </a:rPr>
              <a:t>:</a:t>
            </a:r>
            <a:endParaRPr lang="ro-RO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o-RO" sz="1600" dirty="0">
                <a:solidFill>
                  <a:srgbClr val="002060"/>
                </a:solidFill>
              </a:rPr>
              <a:t>1. </a:t>
            </a:r>
            <a:r>
              <a:rPr lang="ro-RO" sz="1400" dirty="0">
                <a:solidFill>
                  <a:srgbClr val="002060"/>
                </a:solidFill>
              </a:rPr>
              <a:t>Salvați prezentarea aceasta pe CD,stick,laptop sau telefon,cu extensia PPT (power point),</a:t>
            </a:r>
            <a:r>
              <a:rPr lang="vi-VN" sz="1400" dirty="0">
                <a:solidFill>
                  <a:srgbClr val="002060"/>
                </a:solidFill>
              </a:rPr>
              <a:t> utiliz</a:t>
            </a:r>
            <a:r>
              <a:rPr lang="ro-RO" sz="1400" dirty="0">
                <a:solidFill>
                  <a:srgbClr val="002060"/>
                </a:solidFill>
              </a:rPr>
              <a:t>ând </a:t>
            </a:r>
            <a:r>
              <a:rPr lang="vi-VN" sz="1400" dirty="0">
                <a:solidFill>
                  <a:srgbClr val="002060"/>
                </a:solidFill>
              </a:rPr>
              <a:t>opţiunea SAVE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AS.</a:t>
            </a:r>
            <a:endParaRPr lang="ro-RO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o-RO" sz="1400" dirty="0">
                <a:solidFill>
                  <a:srgbClr val="002060"/>
                </a:solidFill>
              </a:rPr>
              <a:t> 2.Pentru derularea paginilor (slide-urilor) dați click pe butonul din meniul de jos-dreapta  al barei ecranului,așa cum se arată în figura 1 (pentru laptop) sau în figura 2 (pentru telefon)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o-RO" sz="1400" dirty="0">
                <a:solidFill>
                  <a:srgbClr val="002060"/>
                </a:solidFill>
              </a:rPr>
              <a:t>       </a:t>
            </a:r>
            <a:r>
              <a:rPr lang="ro-RO" sz="1400" i="1" dirty="0">
                <a:solidFill>
                  <a:srgbClr val="002060"/>
                </a:solidFill>
                <a:effectLst/>
              </a:rPr>
              <a:t>figura 1(pentru laptop)                            figura 2 (pentru telefon)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o-RO" sz="1400" i="1" dirty="0">
              <a:solidFill>
                <a:srgbClr val="002060"/>
              </a:solidFill>
              <a:effectLst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o-RO" sz="1400" i="1" dirty="0">
              <a:solidFill>
                <a:srgbClr val="002060"/>
              </a:solidFill>
              <a:effectLst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o-RO" sz="1400" i="1" dirty="0" smtClean="0">
                <a:solidFill>
                  <a:srgbClr val="002060"/>
                </a:solidFill>
                <a:effectLst/>
              </a:rPr>
              <a:t>                                                                                                                           figura 3</a:t>
            </a:r>
            <a:endParaRPr lang="ro-RO" sz="1400" i="1" dirty="0">
              <a:solidFill>
                <a:srgbClr val="002060"/>
              </a:solidFill>
              <a:effectLst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o-RO" sz="1400" i="1" dirty="0">
              <a:solidFill>
                <a:srgbClr val="002060"/>
              </a:solidFill>
              <a:effectLst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ro-RO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o-RO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o-RO" sz="1400" b="1" dirty="0" smtClean="0">
                <a:solidFill>
                  <a:srgbClr val="002060"/>
                </a:solidFill>
              </a:rPr>
              <a:t> </a:t>
            </a:r>
            <a:r>
              <a:rPr lang="ro-RO" sz="1400" dirty="0" smtClean="0">
                <a:solidFill>
                  <a:srgbClr val="002060"/>
                </a:solidFill>
              </a:rPr>
              <a:t>3. Urmariți și acționați conform instrucțiunilor casetei din partea de jos a paginii.</a:t>
            </a:r>
          </a:p>
          <a:p>
            <a:pPr>
              <a:spcBef>
                <a:spcPts val="0"/>
              </a:spcBef>
              <a:defRPr/>
            </a:pPr>
            <a:r>
              <a:rPr lang="ro-RO" sz="1400" dirty="0" smtClean="0">
                <a:solidFill>
                  <a:srgbClr val="002060"/>
                </a:solidFill>
              </a:rPr>
              <a:t>4</a:t>
            </a:r>
            <a:r>
              <a:rPr lang="ro-RO" sz="1400" dirty="0">
                <a:solidFill>
                  <a:srgbClr val="002060"/>
                </a:solidFill>
              </a:rPr>
              <a:t>. Pentru  trecerea la urmatoarea pagina utilizați cursorul cu săgeată sau </a:t>
            </a:r>
            <a:r>
              <a:rPr lang="ro-RO" sz="1400" dirty="0" smtClean="0">
                <a:solidFill>
                  <a:srgbClr val="002060"/>
                </a:solidFill>
              </a:rPr>
              <a:t>așteptati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o-RO" sz="1400" dirty="0" smtClean="0">
                <a:solidFill>
                  <a:srgbClr val="002060"/>
                </a:solidFill>
              </a:rPr>
              <a:t>derularea </a:t>
            </a:r>
            <a:r>
              <a:rPr lang="ro-RO" sz="1400" dirty="0">
                <a:solidFill>
                  <a:srgbClr val="002060"/>
                </a:solidFill>
              </a:rPr>
              <a:t>inițială .</a:t>
            </a:r>
          </a:p>
          <a:p>
            <a:pPr>
              <a:spcBef>
                <a:spcPts val="0"/>
              </a:spcBef>
              <a:defRPr/>
            </a:pPr>
            <a:r>
              <a:rPr lang="ro-RO" sz="1400" b="1" dirty="0">
                <a:solidFill>
                  <a:srgbClr val="002060"/>
                </a:solidFill>
              </a:rPr>
              <a:t> </a:t>
            </a:r>
            <a:r>
              <a:rPr lang="ro-RO" sz="1400" dirty="0">
                <a:solidFill>
                  <a:srgbClr val="002060"/>
                </a:solidFill>
              </a:rPr>
              <a:t>5. Pentru î</a:t>
            </a:r>
            <a:r>
              <a:rPr lang="vi-VN" sz="1400" dirty="0">
                <a:solidFill>
                  <a:srgbClr val="002060"/>
                </a:solidFill>
              </a:rPr>
              <a:t>nchiderea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vi-VN" sz="1400" dirty="0">
                <a:solidFill>
                  <a:srgbClr val="002060"/>
                </a:solidFill>
              </a:rPr>
              <a:t>prezentări</a:t>
            </a:r>
            <a:r>
              <a:rPr lang="ro-RO" sz="1400" dirty="0" smtClean="0">
                <a:solidFill>
                  <a:srgbClr val="002060"/>
                </a:solidFill>
              </a:rPr>
              <a:t>i,dați click  în partea stângă a slide-ului pe butonul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o-RO" sz="1400" dirty="0" smtClean="0">
                <a:solidFill>
                  <a:srgbClr val="002060"/>
                </a:solidFill>
              </a:rPr>
              <a:t> END SHOW(figura3), sau d</a:t>
            </a:r>
            <a:r>
              <a:rPr lang="en-US" sz="1400" dirty="0">
                <a:solidFill>
                  <a:srgbClr val="002060"/>
                </a:solidFill>
              </a:rPr>
              <a:t>in </a:t>
            </a:r>
            <a:r>
              <a:rPr lang="en-US" sz="1400" dirty="0" err="1">
                <a:solidFill>
                  <a:srgbClr val="002060"/>
                </a:solidFill>
              </a:rPr>
              <a:t>meniul</a:t>
            </a:r>
            <a:r>
              <a:rPr lang="en-US" sz="1400" dirty="0">
                <a:solidFill>
                  <a:srgbClr val="002060"/>
                </a:solidFill>
              </a:rPr>
              <a:t> FILE </a:t>
            </a:r>
            <a:r>
              <a:rPr lang="en-US" sz="1400" dirty="0" err="1">
                <a:solidFill>
                  <a:srgbClr val="002060"/>
                </a:solidFill>
              </a:rPr>
              <a:t>alegeţi</a:t>
            </a:r>
            <a:r>
              <a:rPr lang="en-US" sz="1400" dirty="0">
                <a:solidFill>
                  <a:srgbClr val="002060"/>
                </a:solidFill>
              </a:rPr>
              <a:t> CLOSE </a:t>
            </a:r>
            <a:r>
              <a:rPr lang="en-US" sz="1400" dirty="0" err="1">
                <a:solidFill>
                  <a:srgbClr val="002060"/>
                </a:solidFill>
              </a:rPr>
              <a:t>sau</a:t>
            </a:r>
            <a:r>
              <a:rPr lang="en-US" sz="1400" dirty="0">
                <a:solidFill>
                  <a:srgbClr val="002060"/>
                </a:solidFill>
              </a:rPr>
              <a:t> - Click cu mouse-</a:t>
            </a:r>
            <a:r>
              <a:rPr lang="en-US" sz="1400" dirty="0" err="1">
                <a:solidFill>
                  <a:srgbClr val="002060"/>
                </a:solidFill>
              </a:rPr>
              <a:t>ul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pe</a:t>
            </a:r>
            <a:endParaRPr lang="ro-RO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butonul</a:t>
            </a:r>
            <a:r>
              <a:rPr lang="ro-RO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cu </a:t>
            </a:r>
            <a:r>
              <a:rPr lang="ro-RO" sz="1400" dirty="0">
                <a:solidFill>
                  <a:srgbClr val="002060"/>
                </a:solidFill>
              </a:rPr>
              <a:t>X</a:t>
            </a:r>
            <a:r>
              <a:rPr lang="en-US" sz="1400" dirty="0">
                <a:solidFill>
                  <a:srgbClr val="002060"/>
                </a:solidFill>
              </a:rPr>
              <a:t> din </a:t>
            </a:r>
            <a:r>
              <a:rPr lang="en-US" sz="1400" dirty="0" err="1">
                <a:solidFill>
                  <a:srgbClr val="002060"/>
                </a:solidFill>
              </a:rPr>
              <a:t>dreapta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sus</a:t>
            </a:r>
            <a:r>
              <a:rPr lang="en-US" sz="1400" dirty="0">
                <a:solidFill>
                  <a:srgbClr val="002060"/>
                </a:solidFill>
              </a:rPr>
              <a:t> a </a:t>
            </a:r>
            <a:r>
              <a:rPr lang="en-US" sz="1400" dirty="0" err="1">
                <a:solidFill>
                  <a:srgbClr val="002060"/>
                </a:solidFill>
              </a:rPr>
              <a:t>ferestrei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vi-VN" sz="1400" dirty="0">
                <a:solidFill>
                  <a:srgbClr val="002060"/>
                </a:solidFill>
              </a:rPr>
              <a:t>prezentării, sau - CTRL + F4. </a:t>
            </a:r>
            <a:endParaRPr lang="ro-RO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ro-RO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o-RO" sz="1400" dirty="0">
                <a:solidFill>
                  <a:srgbClr val="002060"/>
                </a:solidFill>
              </a:rPr>
              <a:t> 6. Nu faceți modificări pe pagini.</a:t>
            </a:r>
            <a:r>
              <a:rPr lang="vi-VN" sz="1400" dirty="0">
                <a:solidFill>
                  <a:srgbClr val="002060"/>
                </a:solidFill>
              </a:rPr>
              <a:t>Dacă aţi făcut modificări,</a:t>
            </a:r>
            <a:r>
              <a:rPr lang="ro-RO" sz="1400" dirty="0">
                <a:solidFill>
                  <a:srgbClr val="002060"/>
                </a:solidFill>
              </a:rPr>
              <a:t>la închiderea prezentării </a:t>
            </a:r>
            <a:r>
              <a:rPr lang="vi-VN" sz="1400" dirty="0">
                <a:solidFill>
                  <a:srgbClr val="002060"/>
                </a:solidFill>
              </a:rPr>
              <a:t>POWER POINT 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vi-VN" sz="1400" dirty="0">
                <a:solidFill>
                  <a:srgbClr val="002060"/>
                </a:solidFill>
              </a:rPr>
              <a:t>întreabă dacă doriţi să le</a:t>
            </a:r>
            <a:r>
              <a:rPr lang="ro-RO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salvaţi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r>
              <a:rPr lang="ro-RO" sz="1400" dirty="0">
                <a:solidFill>
                  <a:srgbClr val="002060"/>
                </a:solidFill>
              </a:rPr>
              <a:t> Atunci a</a:t>
            </a:r>
            <a:r>
              <a:rPr lang="vi-VN" sz="1400" dirty="0">
                <a:solidFill>
                  <a:srgbClr val="002060"/>
                </a:solidFill>
              </a:rPr>
              <a:t>păsaţi (click): </a:t>
            </a:r>
            <a:r>
              <a:rPr lang="vi-VN" sz="1400" b="1" dirty="0">
                <a:solidFill>
                  <a:srgbClr val="002060"/>
                </a:solidFill>
              </a:rPr>
              <a:t>NO</a:t>
            </a:r>
            <a:r>
              <a:rPr lang="vi-VN" sz="1400" dirty="0">
                <a:solidFill>
                  <a:srgbClr val="002060"/>
                </a:solidFill>
              </a:rPr>
              <a:t> pentru a închide fişierul fără a salva ultimele modificări</a:t>
            </a:r>
            <a:r>
              <a:rPr lang="ro-RO" sz="1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 l="77934" t="85240"/>
          <a:stretch>
            <a:fillRect/>
          </a:stretch>
        </p:blipFill>
        <p:spPr bwMode="auto">
          <a:xfrm>
            <a:off x="857224" y="1857364"/>
            <a:ext cx="2595586" cy="11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571604" y="2285992"/>
            <a:ext cx="565150" cy="6064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1714480" y="2643182"/>
            <a:ext cx="214312" cy="28575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1538" y="2143116"/>
            <a:ext cx="1943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2060"/>
                </a:solidFill>
              </a:rPr>
              <a:t>SLIDE   SHOW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103" name="Picture 6" descr="C:\Users\Felicia\Desktop\WhatsApp Image 2020-07-25 at 21.17.07.jpeg"/>
          <p:cNvPicPr>
            <a:picLocks noChangeAspect="1" noChangeArrowheads="1"/>
          </p:cNvPicPr>
          <p:nvPr/>
        </p:nvPicPr>
        <p:blipFill>
          <a:blip r:embed="rId4"/>
          <a:srcRect l="10567" t="1379" b="66249"/>
          <a:stretch>
            <a:fillRect/>
          </a:stretch>
        </p:blipFill>
        <p:spPr bwMode="auto">
          <a:xfrm>
            <a:off x="5000628" y="1857365"/>
            <a:ext cx="2447916" cy="91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215074" y="2071678"/>
            <a:ext cx="714373" cy="78581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429388" y="2571744"/>
            <a:ext cx="214312" cy="28575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rcRect l="10753" t="68184" r="79778"/>
          <a:stretch>
            <a:fillRect/>
          </a:stretch>
        </p:blipFill>
        <p:spPr bwMode="auto">
          <a:xfrm>
            <a:off x="8001024" y="2643182"/>
            <a:ext cx="89307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643966" y="4429132"/>
            <a:ext cx="142876" cy="28575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643313"/>
            <a:ext cx="50768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22193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reptunghi 4"/>
          <p:cNvSpPr/>
          <p:nvPr/>
        </p:nvSpPr>
        <p:spPr>
          <a:xfrm>
            <a:off x="2786050" y="428604"/>
            <a:ext cx="60007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Ai R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Ă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SPUNS GRE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Ș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IT</a:t>
            </a:r>
            <a:r>
              <a:rPr lang="ro-RO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o-RO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571472" y="2428869"/>
            <a:ext cx="785818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Î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NCERC</a:t>
            </a:r>
            <a:r>
              <a:rPr lang="ro-RO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 DIN NOU!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8" name="Buton acțiune: Înapoi sau Anteriorul 7">
            <a:hlinkClick r:id="" action="ppaction://hlinkshowjump?jump=lastslide" highlightClick="1"/>
          </p:cNvPr>
          <p:cNvSpPr/>
          <p:nvPr/>
        </p:nvSpPr>
        <p:spPr>
          <a:xfrm>
            <a:off x="7786688" y="5500688"/>
            <a:ext cx="857250" cy="857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effectLst/>
            </a:endParaRPr>
          </a:p>
        </p:txBody>
      </p:sp>
    </p:spTree>
  </p:cSld>
  <p:clrMapOvr>
    <a:masterClrMapping/>
  </p:clrMapOvr>
  <p:transition spd="med" advClick="0" advTm="6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14375" y="1143000"/>
            <a:ext cx="8043863" cy="9175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o-RO" sz="2400" b="1" dirty="0" smtClean="0">
                <a:effectLst/>
              </a:rPr>
              <a:t/>
            </a:r>
            <a:br>
              <a:rPr lang="ro-RO" sz="2400" b="1" dirty="0" smtClean="0">
                <a:effectLst/>
              </a:rPr>
            </a:br>
            <a:r>
              <a:rPr lang="ro-RO" sz="2400" b="1" dirty="0" smtClean="0">
                <a:effectLst/>
              </a:rPr>
              <a:t/>
            </a:r>
            <a:br>
              <a:rPr lang="ro-RO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Bran</a:t>
            </a:r>
            <a:r>
              <a:rPr lang="ro-RO" sz="2400" b="1" dirty="0" smtClean="0">
                <a:effectLst/>
              </a:rPr>
              <a:t>ș</a:t>
            </a:r>
            <a:r>
              <a:rPr lang="en-US" sz="2400" b="1" dirty="0" err="1" smtClean="0">
                <a:effectLst/>
              </a:rPr>
              <a:t>amentul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unei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instala</a:t>
            </a:r>
            <a:r>
              <a:rPr lang="ro-RO" sz="2400" b="1" dirty="0" smtClean="0">
                <a:effectLst/>
              </a:rPr>
              <a:t>ț</a:t>
            </a:r>
            <a:r>
              <a:rPr lang="en-US" sz="2400" b="1" dirty="0" smtClean="0">
                <a:effectLst/>
              </a:rPr>
              <a:t>ii </a:t>
            </a:r>
            <a:r>
              <a:rPr lang="en-US" sz="2400" b="1" dirty="0" err="1" smtClean="0">
                <a:effectLst/>
              </a:rPr>
              <a:t>interioare</a:t>
            </a:r>
            <a:r>
              <a:rPr lang="en-US" sz="2400" b="1" dirty="0" smtClean="0">
                <a:effectLst/>
              </a:rPr>
              <a:t> la </a:t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re</a:t>
            </a:r>
            <a:r>
              <a:rPr lang="ro-RO" sz="2400" b="1" dirty="0" smtClean="0">
                <a:effectLst/>
              </a:rPr>
              <a:t>ț</a:t>
            </a:r>
            <a:r>
              <a:rPr lang="en-US" sz="2400" b="1" dirty="0" err="1" smtClean="0">
                <a:effectLst/>
              </a:rPr>
              <a:t>eaua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exterioar</a:t>
            </a:r>
            <a:r>
              <a:rPr lang="ro-RO" sz="2400" b="1" dirty="0" smtClean="0">
                <a:effectLst/>
              </a:rPr>
              <a:t>ă</a:t>
            </a:r>
            <a:r>
              <a:rPr lang="en-US" sz="2400" b="1" dirty="0" smtClean="0">
                <a:effectLst/>
              </a:rPr>
              <a:t> de </a:t>
            </a:r>
            <a:r>
              <a:rPr lang="en-US" sz="2400" b="1" dirty="0" err="1" smtClean="0">
                <a:effectLst/>
              </a:rPr>
              <a:t>alimentare</a:t>
            </a:r>
            <a:r>
              <a:rPr lang="en-US" sz="2400" b="1" dirty="0" smtClean="0">
                <a:effectLst/>
              </a:rPr>
              <a:t> cu </a:t>
            </a:r>
            <a:r>
              <a:rPr lang="en-US" sz="2400" b="1" dirty="0" err="1" smtClean="0">
                <a:effectLst/>
              </a:rPr>
              <a:t>ap</a:t>
            </a:r>
            <a:r>
              <a:rPr lang="ro-RO" sz="2400" b="1" dirty="0" smtClean="0">
                <a:effectLst/>
              </a:rPr>
              <a:t>ă</a:t>
            </a:r>
            <a:r>
              <a:rPr lang="ro-RO" b="1" dirty="0" smtClean="0">
                <a:effectLst/>
              </a:rPr>
              <a:t/>
            </a:r>
            <a:br>
              <a:rPr lang="ro-RO" b="1" dirty="0" smtClean="0">
                <a:effectLst/>
              </a:rPr>
            </a:br>
            <a:endParaRPr lang="ro-RO" dirty="0" smtClean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038600" cy="3614738"/>
          </a:xfrm>
          <a:solidFill>
            <a:srgbClr val="00B0F0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dirty="0" smtClean="0"/>
              <a:t> </a:t>
            </a:r>
            <a:r>
              <a:rPr lang="ro-RO" sz="1400" b="1" dirty="0" smtClean="0">
                <a:latin typeface="Arial" charset="0"/>
              </a:rPr>
              <a:t>conducta publică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branşament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vana de  concesie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căminul vanei de  concesie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ro-RO" sz="1400" b="1" dirty="0" smtClean="0">
                <a:latin typeface="Arial" charset="0"/>
              </a:rPr>
              <a:t>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apometru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robinet de închidere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robinet de închidere şi golire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conducta de ocolire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cămin apometru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conducta principală de  distribuţie    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coloane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canal tehnic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canal nevizitabil   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400" b="1" dirty="0" smtClean="0">
                <a:latin typeface="Arial" charset="0"/>
              </a:rPr>
              <a:t> </a:t>
            </a:r>
            <a:r>
              <a:rPr lang="ro-RO" sz="1400" b="1" dirty="0" smtClean="0">
                <a:latin typeface="Arial" charset="0"/>
              </a:rPr>
              <a:t>clădire   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400" b="1" dirty="0" smtClean="0">
                <a:latin typeface="Arial" charset="0"/>
              </a:rPr>
              <a:t>  </a:t>
            </a:r>
            <a:r>
              <a:rPr lang="ro-RO" sz="1400" b="1" dirty="0" smtClean="0">
                <a:latin typeface="Arial" charset="0"/>
              </a:rPr>
              <a:t>limita  de  proprietate</a:t>
            </a:r>
            <a:endParaRPr lang="ro-RO" sz="1400" dirty="0" smtClean="0">
              <a:latin typeface="Arial" charset="0"/>
            </a:endParaRP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500063" y="2571750"/>
            <a:ext cx="3908425" cy="3292475"/>
          </a:xfrm>
          <a:noFill/>
        </p:spPr>
      </p:pic>
      <p:sp>
        <p:nvSpPr>
          <p:cNvPr id="6" name="Stea cu 4 colţuri 5"/>
          <p:cNvSpPr/>
          <p:nvPr/>
        </p:nvSpPr>
        <p:spPr bwMode="auto">
          <a:xfrm>
            <a:off x="785813" y="3929063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7" name="Stea cu 4 colţuri 6"/>
          <p:cNvSpPr/>
          <p:nvPr/>
        </p:nvSpPr>
        <p:spPr bwMode="auto">
          <a:xfrm>
            <a:off x="785813" y="4572000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8" name="Stea cu 4 colţuri 7"/>
          <p:cNvSpPr/>
          <p:nvPr/>
        </p:nvSpPr>
        <p:spPr bwMode="auto">
          <a:xfrm>
            <a:off x="1000125" y="3929063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0" name="Stea cu 4 colţuri 9"/>
          <p:cNvSpPr/>
          <p:nvPr/>
        </p:nvSpPr>
        <p:spPr bwMode="auto">
          <a:xfrm>
            <a:off x="1000125" y="4643438"/>
            <a:ext cx="142875" cy="1174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2" name="Stea cu 4 colţuri 11"/>
          <p:cNvSpPr/>
          <p:nvPr/>
        </p:nvSpPr>
        <p:spPr bwMode="auto">
          <a:xfrm>
            <a:off x="1643063" y="4643438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3" name="Stea cu 4 colţuri 12"/>
          <p:cNvSpPr/>
          <p:nvPr/>
        </p:nvSpPr>
        <p:spPr bwMode="auto">
          <a:xfrm>
            <a:off x="1857375" y="4000500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4" name="Stea cu 4 colţuri 13"/>
          <p:cNvSpPr/>
          <p:nvPr/>
        </p:nvSpPr>
        <p:spPr bwMode="auto">
          <a:xfrm>
            <a:off x="1500188" y="4643438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5" name="Stea cu 4 colţuri 14"/>
          <p:cNvSpPr/>
          <p:nvPr/>
        </p:nvSpPr>
        <p:spPr bwMode="auto">
          <a:xfrm>
            <a:off x="1857375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6" name="Stea cu 4 colţuri 15"/>
          <p:cNvSpPr/>
          <p:nvPr/>
        </p:nvSpPr>
        <p:spPr bwMode="auto">
          <a:xfrm>
            <a:off x="1643063" y="3929063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7" name="Stea cu 4 colţuri 16"/>
          <p:cNvSpPr/>
          <p:nvPr/>
        </p:nvSpPr>
        <p:spPr bwMode="auto">
          <a:xfrm>
            <a:off x="2000250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8" name="Stea cu 4 colţuri 17"/>
          <p:cNvSpPr/>
          <p:nvPr/>
        </p:nvSpPr>
        <p:spPr bwMode="auto">
          <a:xfrm>
            <a:off x="3929063" y="4000500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9" name="Stea cu 4 colţuri 18"/>
          <p:cNvSpPr/>
          <p:nvPr/>
        </p:nvSpPr>
        <p:spPr bwMode="auto">
          <a:xfrm>
            <a:off x="3857625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0" name="Stea cu 4 colţuri 19"/>
          <p:cNvSpPr/>
          <p:nvPr/>
        </p:nvSpPr>
        <p:spPr bwMode="auto">
          <a:xfrm>
            <a:off x="3143250" y="3000375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3" name="Stea cu 4 colţuri 22"/>
          <p:cNvSpPr/>
          <p:nvPr/>
        </p:nvSpPr>
        <p:spPr bwMode="auto">
          <a:xfrm>
            <a:off x="3500438" y="3000375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4" name="Stea cu 4 colţuri 23"/>
          <p:cNvSpPr/>
          <p:nvPr/>
        </p:nvSpPr>
        <p:spPr bwMode="auto">
          <a:xfrm>
            <a:off x="1214438" y="5143500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5" name="Stea cu 4 colţuri 24"/>
          <p:cNvSpPr/>
          <p:nvPr/>
        </p:nvSpPr>
        <p:spPr bwMode="auto">
          <a:xfrm>
            <a:off x="2857500" y="3000375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6" name="Buton acțiune: Înapoi sau Anteriorul 25">
            <a:hlinkClick r:id="rId4" action="ppaction://hlinksldjump" highlightClick="1"/>
          </p:cNvPr>
          <p:cNvSpPr/>
          <p:nvPr/>
        </p:nvSpPr>
        <p:spPr bwMode="auto">
          <a:xfrm>
            <a:off x="8429625" y="6357938"/>
            <a:ext cx="428625" cy="50006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2" name="CasetăText 21"/>
          <p:cNvSpPr txBox="1"/>
          <p:nvPr/>
        </p:nvSpPr>
        <p:spPr>
          <a:xfrm>
            <a:off x="714375" y="6000750"/>
            <a:ext cx="5000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Acționează cursorul în chenarul albastru pentru a </a:t>
            </a:r>
            <a:r>
              <a:rPr lang="ro-RO" sz="1600" b="1" dirty="0" smtClean="0">
                <a:solidFill>
                  <a:srgbClr val="FFFF00"/>
                </a:solidFill>
                <a:latin typeface="+mj-lt"/>
              </a:rPr>
              <a:t>vedea răspunsurile corecte.</a:t>
            </a:r>
            <a:endParaRPr lang="ro-RO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7" name="Titlu 1"/>
          <p:cNvSpPr txBox="1">
            <a:spLocks/>
          </p:cNvSpPr>
          <p:nvPr/>
        </p:nvSpPr>
        <p:spPr bwMode="auto">
          <a:xfrm>
            <a:off x="714348" y="500042"/>
            <a:ext cx="8001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o-RO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o-RO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o-RO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o-RO" sz="24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ro-RO" sz="2400" b="1" kern="0" dirty="0" smtClean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o-RO" sz="2400" b="1" kern="0" dirty="0" smtClean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rPr>
              <a:t>PENTRU </a:t>
            </a:r>
            <a:r>
              <a:rPr lang="ro-RO" sz="2400" b="1" kern="0" dirty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rPr>
              <a:t>VERIFICAREA RĂSPUNSURILOR  TALE !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o-RO" sz="2400" b="1" kern="0" dirty="0">
              <a:solidFill>
                <a:srgbClr val="FFC000"/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o-RO" sz="2400" b="1" kern="0" dirty="0"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ro-RO" sz="44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0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786063" y="357188"/>
            <a:ext cx="6000750" cy="254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373063" algn="l"/>
              </a:tabLst>
              <a:defRPr/>
            </a:pPr>
            <a:r>
              <a:rPr lang="ro-RO" b="1" dirty="0">
                <a:solidFill>
                  <a:srgbClr val="000000"/>
                </a:solidFill>
                <a:effectLst/>
                <a:latin typeface="Arial" charset="0"/>
                <a:ea typeface="Times New Roman" pitchFamily="18" charset="0"/>
                <a:cs typeface="Arial" charset="0"/>
              </a:rPr>
              <a:t>BIBLIOGRAFIE</a:t>
            </a:r>
            <a:endParaRPr lang="en-US" sz="600" dirty="0">
              <a:effectLst/>
              <a:ea typeface="Times New Roman" pitchFamily="18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  <a:tabLst>
                <a:tab pos="373063" algn="l"/>
              </a:tabLst>
              <a:defRPr/>
            </a:pPr>
            <a:r>
              <a:rPr lang="ro-RO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AIIR-Editura ARTECNO -Manualul de Instalații Sanitare –-Bucureşti -2002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  <a:tabLst>
                <a:tab pos="373063" algn="l"/>
              </a:tabLst>
              <a:defRPr/>
            </a:pPr>
            <a:r>
              <a:rPr lang="ro-RO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Prof.dr.ing.</a:t>
            </a:r>
            <a:r>
              <a:rPr lang="it-IT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Vintilă Şt., Cruceru T., Onciu L. – </a:t>
            </a:r>
            <a:r>
              <a:rPr lang="it-IT" sz="1600" b="1" i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Instalatii sanitare si de gaze</a:t>
            </a:r>
            <a:r>
              <a:rPr lang="it-IT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, Editura Didactică şi Pedagogică, Bucureşti, 1995</a:t>
            </a:r>
            <a:endParaRPr lang="en-US" sz="1600" b="1" dirty="0">
              <a:solidFill>
                <a:srgbClr val="2333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  <a:tabLst>
                <a:tab pos="373063" algn="l"/>
              </a:tabLst>
              <a:defRPr/>
            </a:pPr>
            <a:r>
              <a:rPr lang="ro-RO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-</a:t>
            </a:r>
            <a:r>
              <a:rPr lang="ro-RO" sz="1600" b="1" dirty="0" smtClean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Prof.dr</a:t>
            </a:r>
            <a:r>
              <a:rPr lang="ro-RO" sz="1600" b="1" dirty="0">
                <a:solidFill>
                  <a:srgbClr val="233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. ing. Stefan VINTILĂ ,prof.  ing. Gheorghe  CONSTANTINESCU- Tehnologia instalațiilor sanitare și de gaze,Editura : Didactică și Pedagogică – București-1995</a:t>
            </a:r>
          </a:p>
        </p:txBody>
      </p:sp>
      <p:pic>
        <p:nvPicPr>
          <p:cNvPr id="24579" name="Picture 4" descr="Instalatia sanitara la o casa. Cateva sfaturi si pret orientativ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33725"/>
            <a:ext cx="3429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robine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349500"/>
            <a:ext cx="1381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229600" cy="4286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  <a:hlinkClick r:id="rId4" action="ppaction://hlinksldjump"/>
              </a:rPr>
              <a:t>SUMAR- MOMENTELE   LECȚIEI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4" action="ppaction://hlinksldjump"/>
              </a:rPr>
              <a:t>M1-Ce </a:t>
            </a:r>
            <a:r>
              <a:rPr lang="en-US" sz="2000" dirty="0" err="1" smtClean="0">
                <a:latin typeface="Arial" charset="0"/>
                <a:hlinkClick r:id="rId4" action="ppaction://hlinksldjump"/>
              </a:rPr>
              <a:t>este</a:t>
            </a:r>
            <a:r>
              <a:rPr lang="en-US" sz="2000" dirty="0" smtClean="0">
                <a:latin typeface="Arial" charset="0"/>
                <a:hlinkClick r:id="rId4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4" action="ppaction://hlinksldjump"/>
              </a:rPr>
              <a:t>apa</a:t>
            </a:r>
            <a:r>
              <a:rPr lang="en-US" sz="2000" dirty="0" smtClean="0">
                <a:latin typeface="Arial" charset="0"/>
                <a:hlinkClick r:id="rId4" action="ppaction://hlinksldjump"/>
              </a:rPr>
              <a:t>?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5" action="ppaction://hlinksldjump"/>
              </a:rPr>
              <a:t>M2-Racordarea 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instala</a:t>
            </a:r>
            <a:r>
              <a:rPr lang="ro-RO" sz="2000" dirty="0" smtClean="0">
                <a:latin typeface="Arial" charset="0"/>
                <a:hlinkClick r:id="rId5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iilor</a:t>
            </a:r>
            <a:r>
              <a:rPr lang="en-US" sz="2000" dirty="0" smtClean="0">
                <a:latin typeface="Arial" charset="0"/>
                <a:hlinkClick r:id="rId5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interioare</a:t>
            </a:r>
            <a:r>
              <a:rPr lang="en-US" sz="2000" dirty="0" smtClean="0">
                <a:latin typeface="Arial" charset="0"/>
                <a:hlinkClick r:id="rId5" action="ppaction://hlinksldjump"/>
              </a:rPr>
              <a:t> la re</a:t>
            </a:r>
            <a:r>
              <a:rPr lang="ro-RO" sz="2000" dirty="0" smtClean="0">
                <a:latin typeface="Arial" charset="0"/>
                <a:hlinkClick r:id="rId5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ele</a:t>
            </a:r>
            <a:r>
              <a:rPr lang="en-US" sz="2000" dirty="0" smtClean="0">
                <a:latin typeface="Arial" charset="0"/>
                <a:hlinkClick r:id="rId5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exterioare</a:t>
            </a:r>
            <a:r>
              <a:rPr lang="en-US" sz="2000" dirty="0" smtClean="0">
                <a:latin typeface="Arial" charset="0"/>
                <a:hlinkClick r:id="rId5" action="ppaction://hlinksldjump"/>
              </a:rPr>
              <a:t> de 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alimentare</a:t>
            </a:r>
            <a:r>
              <a:rPr lang="en-US" sz="2000" dirty="0" smtClean="0">
                <a:latin typeface="Arial" charset="0"/>
                <a:hlinkClick r:id="rId5" action="ppaction://hlinksldjump"/>
              </a:rPr>
              <a:t> cu </a:t>
            </a:r>
            <a:r>
              <a:rPr lang="en-US" sz="2000" dirty="0" err="1" smtClean="0">
                <a:latin typeface="Arial" charset="0"/>
                <a:hlinkClick r:id="rId5" action="ppaction://hlinksldjump"/>
              </a:rPr>
              <a:t>ap</a:t>
            </a:r>
            <a:r>
              <a:rPr lang="ro-RO" sz="2000" dirty="0" smtClean="0">
                <a:latin typeface="Arial" charset="0"/>
                <a:hlinkClick r:id="rId5" action="ppaction://hlinksldjump"/>
              </a:rPr>
              <a:t>ă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6" action="ppaction://hlinksldjump"/>
              </a:rPr>
              <a:t>M3-Schema </a:t>
            </a:r>
            <a:r>
              <a:rPr lang="ro-RO" sz="2000" dirty="0" smtClean="0">
                <a:latin typeface="Arial" charset="0"/>
                <a:hlinkClick r:id="rId6" action="ppaction://hlinksldjump"/>
              </a:rPr>
              <a:t>ş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i</a:t>
            </a:r>
            <a:r>
              <a:rPr lang="en-US" sz="2000" dirty="0" smtClean="0">
                <a:latin typeface="Arial" charset="0"/>
                <a:hlinkClick r:id="rId6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elementele</a:t>
            </a:r>
            <a:r>
              <a:rPr lang="en-US" sz="2000" dirty="0" smtClean="0">
                <a:latin typeface="Arial" charset="0"/>
                <a:hlinkClick r:id="rId6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componente</a:t>
            </a:r>
            <a:r>
              <a:rPr lang="en-US" sz="2000" dirty="0" smtClean="0">
                <a:latin typeface="Arial" charset="0"/>
                <a:hlinkClick r:id="rId6" action="ppaction://hlinksldjump"/>
              </a:rPr>
              <a:t> ale 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unui</a:t>
            </a:r>
            <a:r>
              <a:rPr lang="en-US" sz="2000" dirty="0" smtClean="0">
                <a:latin typeface="Arial" charset="0"/>
                <a:hlinkClick r:id="rId6" action="ppaction://hlinksldjump"/>
              </a:rPr>
              <a:t> bran</a:t>
            </a:r>
            <a:r>
              <a:rPr lang="ro-RO" sz="2000" dirty="0" smtClean="0">
                <a:latin typeface="Arial" charset="0"/>
                <a:hlinkClick r:id="rId6" action="ppaction://hlinksldjump"/>
              </a:rPr>
              <a:t>ş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ament</a:t>
            </a:r>
            <a:r>
              <a:rPr lang="en-US" sz="2000" dirty="0" smtClean="0">
                <a:latin typeface="Arial" charset="0"/>
                <a:hlinkClick r:id="rId6" action="ppaction://hlinksldjump"/>
              </a:rPr>
              <a:t> de </a:t>
            </a:r>
            <a:r>
              <a:rPr lang="en-US" sz="2000" dirty="0" err="1" smtClean="0">
                <a:latin typeface="Arial" charset="0"/>
                <a:hlinkClick r:id="rId6" action="ppaction://hlinksldjump"/>
              </a:rPr>
              <a:t>ap</a:t>
            </a:r>
            <a:r>
              <a:rPr lang="ro-RO" sz="2000" dirty="0" smtClean="0">
                <a:latin typeface="Arial" charset="0"/>
                <a:hlinkClick r:id="rId6" action="ppaction://hlinksldjump"/>
              </a:rPr>
              <a:t>ă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7" action="ppaction://hlinksldjump"/>
              </a:rPr>
              <a:t>M4-Delimitarea re</a:t>
            </a:r>
            <a:r>
              <a:rPr lang="ro-RO" sz="2000" dirty="0" smtClean="0">
                <a:latin typeface="Arial" charset="0"/>
                <a:hlinkClick r:id="rId7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7" action="ppaction://hlinksldjump"/>
              </a:rPr>
              <a:t>elei</a:t>
            </a:r>
            <a:r>
              <a:rPr lang="en-US" sz="2000" dirty="0" smtClean="0">
                <a:latin typeface="Arial" charset="0"/>
                <a:hlinkClick r:id="rId7" action="ppaction://hlinksldjump"/>
              </a:rPr>
              <a:t> de </a:t>
            </a:r>
            <a:r>
              <a:rPr lang="en-US" sz="2000" dirty="0" err="1" smtClean="0">
                <a:latin typeface="Arial" charset="0"/>
                <a:hlinkClick r:id="rId7" action="ppaction://hlinksldjump"/>
              </a:rPr>
              <a:t>ap</a:t>
            </a:r>
            <a:r>
              <a:rPr lang="ro-RO" sz="2000" dirty="0" smtClean="0">
                <a:latin typeface="Arial" charset="0"/>
                <a:hlinkClick r:id="rId7" action="ppaction://hlinksldjump"/>
              </a:rPr>
              <a:t>ă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8" action="ppaction://hlinksldjump"/>
              </a:rPr>
              <a:t>M5-Clasificarea </a:t>
            </a:r>
            <a:r>
              <a:rPr lang="en-US" sz="2000" dirty="0" err="1" smtClean="0">
                <a:latin typeface="Arial" charset="0"/>
                <a:hlinkClick r:id="rId8" action="ppaction://hlinksldjump"/>
              </a:rPr>
              <a:t>instala</a:t>
            </a:r>
            <a:r>
              <a:rPr lang="ro-RO" sz="2000" dirty="0" smtClean="0">
                <a:latin typeface="Arial" charset="0"/>
                <a:hlinkClick r:id="rId8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8" action="ppaction://hlinksldjump"/>
              </a:rPr>
              <a:t>iilor</a:t>
            </a:r>
            <a:r>
              <a:rPr lang="en-US" sz="2000" dirty="0" smtClean="0">
                <a:latin typeface="Arial" charset="0"/>
                <a:hlinkClick r:id="rId8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8" action="ppaction://hlinksldjump"/>
              </a:rPr>
              <a:t>interioare</a:t>
            </a:r>
            <a:r>
              <a:rPr lang="en-US" sz="2000" dirty="0" smtClean="0">
                <a:latin typeface="Arial" charset="0"/>
                <a:hlinkClick r:id="rId8" action="ppaction://hlinksldjump"/>
              </a:rPr>
              <a:t> de </a:t>
            </a:r>
            <a:r>
              <a:rPr lang="en-US" sz="2000" dirty="0" err="1" smtClean="0">
                <a:latin typeface="Arial" charset="0"/>
                <a:hlinkClick r:id="rId8" action="ppaction://hlinksldjump"/>
              </a:rPr>
              <a:t>alimen</a:t>
            </a:r>
            <a:r>
              <a:rPr lang="ro-RO" sz="2000" dirty="0" smtClean="0">
                <a:latin typeface="Arial" charset="0"/>
                <a:hlinkClick r:id="rId8" action="ppaction://hlinksldjump"/>
              </a:rPr>
              <a:t>ta</a:t>
            </a:r>
            <a:r>
              <a:rPr lang="en-US" sz="2000" dirty="0" smtClean="0">
                <a:latin typeface="Arial" charset="0"/>
                <a:hlinkClick r:id="rId8" action="ppaction://hlinksldjump"/>
              </a:rPr>
              <a:t>re cu </a:t>
            </a:r>
            <a:r>
              <a:rPr lang="en-US" sz="2000" dirty="0" err="1" smtClean="0">
                <a:latin typeface="Arial" charset="0"/>
                <a:hlinkClick r:id="rId8" action="ppaction://hlinksldjump"/>
              </a:rPr>
              <a:t>ap</a:t>
            </a:r>
            <a:r>
              <a:rPr lang="ro-RO" sz="2000" dirty="0" smtClean="0">
                <a:latin typeface="Arial" charset="0"/>
                <a:hlinkClick r:id="rId8" action="ppaction://hlinksldjump"/>
              </a:rPr>
              <a:t>ă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9" action="ppaction://hlinksldjump"/>
              </a:rPr>
              <a:t>M6-Schema </a:t>
            </a:r>
            <a:r>
              <a:rPr lang="ro-RO" sz="2000" dirty="0" smtClean="0">
                <a:latin typeface="Arial" charset="0"/>
                <a:hlinkClick r:id="rId9" action="ppaction://hlinksldjump"/>
              </a:rPr>
              <a:t>ş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i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elementele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componente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ale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instala</a:t>
            </a:r>
            <a:r>
              <a:rPr lang="ro-RO" sz="2000" dirty="0" smtClean="0">
                <a:latin typeface="Arial" charset="0"/>
                <a:hlinkClick r:id="rId9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iei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interioare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pentru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distribu</a:t>
            </a:r>
            <a:r>
              <a:rPr lang="ro-RO" sz="2000" dirty="0" smtClean="0">
                <a:latin typeface="Arial" charset="0"/>
                <a:hlinkClick r:id="rId9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ia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apei</a:t>
            </a:r>
            <a:r>
              <a:rPr lang="en-US" sz="2000" dirty="0" smtClean="0">
                <a:latin typeface="Arial" charset="0"/>
                <a:hlinkClick r:id="rId9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9" action="ppaction://hlinksldjump"/>
              </a:rPr>
              <a:t>reci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10" action="ppaction://hlinksldjump"/>
              </a:rPr>
              <a:t>M7-Schema </a:t>
            </a:r>
            <a:r>
              <a:rPr lang="ro-RO" sz="2000" dirty="0" smtClean="0">
                <a:latin typeface="Arial" charset="0"/>
                <a:hlinkClick r:id="rId10" action="ppaction://hlinksldjump"/>
              </a:rPr>
              <a:t>ş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i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elementele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componente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ale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instala</a:t>
            </a:r>
            <a:r>
              <a:rPr lang="ro-RO" sz="2000" dirty="0" smtClean="0">
                <a:latin typeface="Arial" charset="0"/>
                <a:hlinkClick r:id="rId10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iei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pentru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distribu</a:t>
            </a:r>
            <a:r>
              <a:rPr lang="ro-RO" sz="2000" dirty="0" smtClean="0">
                <a:latin typeface="Arial" charset="0"/>
                <a:hlinkClick r:id="rId10" action="ppaction://hlinksldjump"/>
              </a:rPr>
              <a:t>ţ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ia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apei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calde</a:t>
            </a:r>
            <a:r>
              <a:rPr lang="en-US" sz="2000" dirty="0" smtClean="0">
                <a:latin typeface="Arial" charset="0"/>
                <a:hlinkClick r:id="rId10" action="ppaction://hlinksldjump"/>
              </a:rPr>
              <a:t> de </a:t>
            </a:r>
            <a:r>
              <a:rPr lang="en-US" sz="2000" dirty="0" err="1" smtClean="0">
                <a:latin typeface="Arial" charset="0"/>
                <a:hlinkClick r:id="rId10" action="ppaction://hlinksldjump"/>
              </a:rPr>
              <a:t>consum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  <a:hlinkClick r:id="rId11" action="ppaction://hlinksldjump"/>
              </a:rPr>
              <a:t>M8-Piese </a:t>
            </a:r>
            <a:r>
              <a:rPr lang="ro-RO" sz="2000" dirty="0" smtClean="0">
                <a:latin typeface="Arial" charset="0"/>
                <a:hlinkClick r:id="rId11" action="ppaction://hlinksldjump"/>
              </a:rPr>
              <a:t>ş</a:t>
            </a:r>
            <a:r>
              <a:rPr lang="en-US" sz="2000" dirty="0" err="1" smtClean="0">
                <a:latin typeface="Arial" charset="0"/>
                <a:hlinkClick r:id="rId11" action="ppaction://hlinksldjump"/>
              </a:rPr>
              <a:t>i</a:t>
            </a:r>
            <a:r>
              <a:rPr lang="en-US" sz="2000" dirty="0" smtClean="0">
                <a:latin typeface="Arial" charset="0"/>
                <a:hlinkClick r:id="rId11" action="ppaction://hlinksldjump"/>
              </a:rPr>
              <a:t> arm</a:t>
            </a:r>
            <a:r>
              <a:rPr lang="ro-RO" sz="2000" dirty="0" smtClean="0">
                <a:latin typeface="Arial" charset="0"/>
                <a:hlinkClick r:id="rId11" action="ppaction://hlinksldjump"/>
              </a:rPr>
              <a:t>ă</a:t>
            </a:r>
            <a:r>
              <a:rPr lang="en-US" sz="2000" dirty="0" err="1" smtClean="0">
                <a:latin typeface="Arial" charset="0"/>
                <a:hlinkClick r:id="rId11" action="ppaction://hlinksldjump"/>
              </a:rPr>
              <a:t>turi</a:t>
            </a:r>
            <a:r>
              <a:rPr lang="en-US" sz="2000" dirty="0" smtClean="0">
                <a:latin typeface="Arial" charset="0"/>
                <a:hlinkClick r:id="rId11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1" action="ppaction://hlinksldjump"/>
              </a:rPr>
              <a:t>pentru</a:t>
            </a:r>
            <a:r>
              <a:rPr lang="en-US" sz="2000" dirty="0" smtClean="0">
                <a:latin typeface="Arial" charset="0"/>
                <a:hlinkClick r:id="rId11" action="ppaction://hlinksldjump"/>
              </a:rPr>
              <a:t> </a:t>
            </a:r>
            <a:r>
              <a:rPr lang="en-US" sz="2000" dirty="0" err="1" smtClean="0">
                <a:latin typeface="Arial" charset="0"/>
                <a:hlinkClick r:id="rId11" action="ppaction://hlinksldjump"/>
              </a:rPr>
              <a:t>instala</a:t>
            </a:r>
            <a:r>
              <a:rPr lang="ro-RO" sz="2000" dirty="0" smtClean="0">
                <a:latin typeface="Arial" charset="0"/>
                <a:hlinkClick r:id="rId11" action="ppaction://hlinksldjump"/>
              </a:rPr>
              <a:t>ţ</a:t>
            </a:r>
            <a:r>
              <a:rPr lang="en-US" sz="2000" dirty="0" smtClean="0">
                <a:latin typeface="Arial" charset="0"/>
                <a:hlinkClick r:id="rId11" action="ppaction://hlinksldjump"/>
              </a:rPr>
              <a:t>ii de </a:t>
            </a:r>
            <a:r>
              <a:rPr lang="ro-RO" sz="2000" dirty="0" smtClean="0">
                <a:latin typeface="Arial" charset="0"/>
                <a:hlinkClick r:id="rId11" action="ppaction://hlinksldjump"/>
              </a:rPr>
              <a:t>apă</a:t>
            </a:r>
            <a:endParaRPr lang="ro-RO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o-RO" sz="2000" dirty="0" smtClean="0">
                <a:latin typeface="Arial" charset="0"/>
                <a:hlinkClick r:id="rId12" action="ppaction://hlinksldjump"/>
              </a:rPr>
              <a:t>M9-FIȘĂ DE LUCRU (evaluare) </a:t>
            </a:r>
            <a:endParaRPr lang="en-US" sz="2000" dirty="0" smtClean="0">
              <a:latin typeface="Arial" charset="0"/>
            </a:endParaRPr>
          </a:p>
        </p:txBody>
      </p:sp>
      <p:pic>
        <p:nvPicPr>
          <p:cNvPr id="5124" name="Picture 4" descr="MC900437371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5550" y="0"/>
            <a:ext cx="1568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o-RO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INSTALAŢII  INTERIOARE  DE  ALIMENTARE  CU APĂ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714375" y="6000750"/>
            <a:ext cx="4429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Urmărește animația, apoi continuă!</a:t>
            </a:r>
          </a:p>
        </p:txBody>
      </p:sp>
    </p:spTree>
  </p:cSld>
  <p:clrMapOvr>
    <a:masterClrMapping/>
  </p:clrMapOvr>
  <p:transition spd="med" advClick="0" advTm="2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APA ESTE VIA</a:t>
            </a:r>
            <a:r>
              <a:rPr lang="ro-RO" smtClean="0"/>
              <a:t>Ţ</a:t>
            </a:r>
            <a:r>
              <a:rPr lang="en-US" smtClean="0"/>
              <a:t>A !</a:t>
            </a:r>
          </a:p>
        </p:txBody>
      </p:sp>
      <p:sp>
        <p:nvSpPr>
          <p:cNvPr id="2082" name="AutoShape 3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71625"/>
            <a:ext cx="3636962" cy="4530725"/>
          </a:xfrm>
          <a:prstGeom prst="actionButtonBackPrevious">
            <a:avLst/>
          </a:prstGeo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  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Pornind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de la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citatul</a:t>
            </a:r>
            <a:endParaRPr 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de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mai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sus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completa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ţ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i</a:t>
            </a:r>
            <a:endParaRPr 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spa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ţ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iile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al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turate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  cu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ceea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ce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crede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ţi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c</a:t>
            </a: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ă este</a:t>
            </a: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o-RO" sz="1800" dirty="0" smtClean="0">
                <a:solidFill>
                  <a:srgbClr val="FF0000"/>
                </a:solidFill>
                <a:latin typeface="Arial" charset="0"/>
              </a:rPr>
              <a:t>adevărat  despre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000" b="1" dirty="0" err="1" smtClean="0">
                <a:solidFill>
                  <a:srgbClr val="3333CC"/>
                </a:solidFill>
                <a:effectLst/>
                <a:latin typeface="Arial" charset="0"/>
              </a:rPr>
              <a:t>ap</a:t>
            </a:r>
            <a:r>
              <a:rPr lang="ro-RO" sz="2000" b="1" dirty="0" smtClean="0">
                <a:solidFill>
                  <a:srgbClr val="3333CC"/>
                </a:solidFill>
                <a:effectLst/>
                <a:latin typeface="Arial" charset="0"/>
              </a:rPr>
              <a:t>ă</a:t>
            </a:r>
            <a:r>
              <a:rPr lang="en-US" sz="2000" b="1" dirty="0" smtClean="0">
                <a:solidFill>
                  <a:srgbClr val="3333CC"/>
                </a:solidFill>
                <a:effectLst/>
                <a:latin typeface="Arial" charset="0"/>
              </a:rPr>
              <a:t> “: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a)</a:t>
            </a:r>
            <a:r>
              <a:rPr lang="en-US" sz="2000" b="1" dirty="0" smtClean="0">
                <a:latin typeface="Arial" charset="0"/>
              </a:rPr>
              <a:t>-</a:t>
            </a:r>
            <a:r>
              <a:rPr lang="ro-RO" sz="2000" b="1" dirty="0" smtClean="0">
                <a:latin typeface="Arial" charset="0"/>
              </a:rPr>
              <a:t> </a:t>
            </a:r>
            <a:r>
              <a:rPr lang="ro-RO" sz="2000" dirty="0" smtClean="0">
                <a:latin typeface="Arial" charset="0"/>
              </a:rPr>
              <a:t>A</a:t>
            </a:r>
            <a:r>
              <a:rPr lang="en-US" sz="2000" dirty="0" smtClean="0">
                <a:latin typeface="Arial" charset="0"/>
              </a:rPr>
              <a:t>pa </a:t>
            </a:r>
            <a:r>
              <a:rPr lang="en-US" sz="2000" dirty="0" err="1" smtClean="0">
                <a:latin typeface="Arial" charset="0"/>
              </a:rPr>
              <a:t>este</a:t>
            </a:r>
            <a:r>
              <a:rPr lang="en-US" sz="2000" dirty="0" smtClean="0">
                <a:latin typeface="Arial" charset="0"/>
              </a:rPr>
              <a:t> un aliment;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b)</a:t>
            </a:r>
            <a:r>
              <a:rPr lang="en-US" sz="2000" b="1" dirty="0" smtClean="0">
                <a:latin typeface="Arial" charset="0"/>
              </a:rPr>
              <a:t>-</a:t>
            </a:r>
            <a:r>
              <a:rPr lang="ro-RO" sz="2000" dirty="0" smtClean="0">
                <a:latin typeface="Arial" charset="0"/>
              </a:rPr>
              <a:t> A</a:t>
            </a:r>
            <a:r>
              <a:rPr lang="en-US" sz="2000" dirty="0" smtClean="0">
                <a:latin typeface="Arial" charset="0"/>
              </a:rPr>
              <a:t>pa </a:t>
            </a:r>
            <a:r>
              <a:rPr lang="en-US" sz="2000" dirty="0" err="1" smtClean="0">
                <a:latin typeface="Arial" charset="0"/>
              </a:rPr>
              <a:t>este</a:t>
            </a:r>
            <a:r>
              <a:rPr lang="en-US" sz="2000" dirty="0" smtClean="0">
                <a:latin typeface="Arial" charset="0"/>
              </a:rPr>
              <a:t> de</a:t>
            </a:r>
            <a:r>
              <a:rPr lang="ro-RO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ne</a:t>
            </a:r>
            <a:r>
              <a:rPr lang="ro-RO" sz="2000" dirty="0" smtClean="0">
                <a:latin typeface="Arial" charset="0"/>
              </a:rPr>
              <a:t>î</a:t>
            </a:r>
            <a:r>
              <a:rPr lang="en-US" sz="2000" dirty="0" err="1" smtClean="0">
                <a:latin typeface="Arial" charset="0"/>
              </a:rPr>
              <a:t>nlocui</a:t>
            </a:r>
            <a:r>
              <a:rPr lang="ro-RO" sz="2000" dirty="0" smtClean="0">
                <a:latin typeface="Arial" charset="0"/>
              </a:rPr>
              <a:t>t î</a:t>
            </a:r>
            <a:r>
              <a:rPr lang="en-US" sz="2000" dirty="0" smtClean="0">
                <a:latin typeface="Arial" charset="0"/>
              </a:rPr>
              <a:t>n via</a:t>
            </a:r>
            <a:r>
              <a:rPr lang="ro-RO" sz="2000" dirty="0" smtClean="0">
                <a:latin typeface="Arial" charset="0"/>
              </a:rPr>
              <a:t>ţ</a:t>
            </a:r>
            <a:r>
              <a:rPr lang="en-US" sz="2000" dirty="0" smtClean="0">
                <a:latin typeface="Arial" charset="0"/>
              </a:rPr>
              <a:t>a</a:t>
            </a:r>
            <a:r>
              <a:rPr lang="ro-RO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omului</a:t>
            </a:r>
            <a:r>
              <a:rPr lang="en-US" sz="2000" dirty="0" smtClean="0">
                <a:latin typeface="Arial" charset="0"/>
              </a:rPr>
              <a:t>;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c)</a:t>
            </a:r>
            <a:r>
              <a:rPr lang="en-US" sz="2800" dirty="0" smtClean="0">
                <a:latin typeface="Arial" charset="0"/>
              </a:rPr>
              <a:t>-</a:t>
            </a:r>
            <a:r>
              <a:rPr lang="ro-RO" sz="2800" dirty="0" smtClean="0">
                <a:latin typeface="Arial" charset="0"/>
              </a:rPr>
              <a:t> </a:t>
            </a:r>
            <a:r>
              <a:rPr lang="ro-RO" sz="2000" dirty="0" smtClean="0">
                <a:latin typeface="Arial" charset="0"/>
              </a:rPr>
              <a:t>A</a:t>
            </a:r>
            <a:r>
              <a:rPr lang="en-US" sz="2000" dirty="0" smtClean="0">
                <a:latin typeface="Arial" charset="0"/>
              </a:rPr>
              <a:t>pa </a:t>
            </a:r>
            <a:r>
              <a:rPr lang="en-US" sz="2000" dirty="0" err="1" smtClean="0">
                <a:latin typeface="Arial" charset="0"/>
              </a:rPr>
              <a:t>este</a:t>
            </a:r>
            <a:r>
              <a:rPr lang="en-US" sz="2000" dirty="0" smtClean="0">
                <a:latin typeface="Arial" charset="0"/>
              </a:rPr>
              <a:t> un </a:t>
            </a:r>
            <a:r>
              <a:rPr lang="en-US" sz="2000" dirty="0" err="1" smtClean="0">
                <a:latin typeface="Arial" charset="0"/>
              </a:rPr>
              <a:t>lichid</a:t>
            </a:r>
            <a:r>
              <a:rPr lang="en-US" sz="2000" dirty="0" smtClean="0"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d)</a:t>
            </a:r>
            <a:r>
              <a:rPr lang="en-US" sz="2000" b="1" dirty="0" smtClean="0">
                <a:latin typeface="Arial" charset="0"/>
              </a:rPr>
              <a:t>-</a:t>
            </a:r>
            <a:r>
              <a:rPr lang="ro-RO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25 </a:t>
            </a:r>
            <a:r>
              <a:rPr lang="en-US" sz="2000" dirty="0" err="1" smtClean="0">
                <a:latin typeface="Arial" charset="0"/>
              </a:rPr>
              <a:t>Martie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este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Ziua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latin typeface="Arial" charset="0"/>
              </a:rPr>
              <a:t>Interna</a:t>
            </a:r>
            <a:r>
              <a:rPr lang="ro-RO" sz="2000" dirty="0" smtClean="0">
                <a:latin typeface="Arial" charset="0"/>
              </a:rPr>
              <a:t>ț</a:t>
            </a:r>
            <a:r>
              <a:rPr lang="en-US" sz="2000" dirty="0" err="1" smtClean="0">
                <a:latin typeface="Arial" charset="0"/>
              </a:rPr>
              <a:t>ional</a:t>
            </a:r>
            <a:r>
              <a:rPr lang="ro-RO" sz="2000" dirty="0" smtClean="0">
                <a:latin typeface="Arial" charset="0"/>
              </a:rPr>
              <a:t>ă</a:t>
            </a:r>
            <a:r>
              <a:rPr lang="en-US" sz="2000" dirty="0" smtClean="0">
                <a:latin typeface="Arial" charset="0"/>
              </a:rPr>
              <a:t> a </a:t>
            </a:r>
            <a:r>
              <a:rPr lang="en-US" sz="2000" dirty="0" err="1" smtClean="0">
                <a:latin typeface="Arial" charset="0"/>
              </a:rPr>
              <a:t>Apei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ro-RO" sz="2800" dirty="0" smtClean="0"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e)-</a:t>
            </a:r>
            <a:r>
              <a:rPr lang="ro-RO" sz="2000" dirty="0" smtClean="0">
                <a:latin typeface="Arial" charset="0"/>
              </a:rPr>
              <a:t> Apa este incoloră ;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000" b="1" dirty="0" smtClean="0">
                <a:latin typeface="Arial" charset="0"/>
              </a:rPr>
              <a:t>f) - </a:t>
            </a:r>
            <a:r>
              <a:rPr lang="ro-RO" sz="2000" dirty="0" smtClean="0">
                <a:latin typeface="Arial" charset="0"/>
              </a:rPr>
              <a:t>Apa curge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755650" y="1773238"/>
            <a:ext cx="27368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" name="Nomogramă 8"/>
          <p:cNvGraphicFramePr/>
          <p:nvPr/>
        </p:nvGraphicFramePr>
        <p:xfrm>
          <a:off x="3357554" y="1357298"/>
          <a:ext cx="50720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Buton acțiune: Înapoi sau Anteriorul 10">
            <a:hlinkClick r:id="" action="ppaction://hlinkshowjump?jump=firstslide" highlightClick="1"/>
          </p:cNvPr>
          <p:cNvSpPr/>
          <p:nvPr/>
        </p:nvSpPr>
        <p:spPr bwMode="auto">
          <a:xfrm>
            <a:off x="7286625" y="6072188"/>
            <a:ext cx="714375" cy="50006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8" name="CasetăText 7"/>
          <p:cNvSpPr txBox="1"/>
          <p:nvPr/>
        </p:nvSpPr>
        <p:spPr>
          <a:xfrm>
            <a:off x="357188" y="5857875"/>
            <a:ext cx="4714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Citește </a:t>
            </a:r>
            <a:r>
              <a:rPr lang="ro-RO" sz="1600" b="1" dirty="0" smtClean="0">
                <a:solidFill>
                  <a:srgbClr val="FFFF00"/>
                </a:solidFill>
                <a:latin typeface="+mj-lt"/>
              </a:rPr>
              <a:t>textul,dă click pe obiectele cu cercuri, completează </a:t>
            </a:r>
            <a:r>
              <a:rPr lang="ro-RO" sz="1600" b="1" dirty="0">
                <a:solidFill>
                  <a:srgbClr val="FFFF00"/>
                </a:solidFill>
                <a:latin typeface="+mj-lt"/>
              </a:rPr>
              <a:t>spațiile și apoi poți continua!</a:t>
            </a:r>
          </a:p>
        </p:txBody>
      </p:sp>
      <p:sp>
        <p:nvSpPr>
          <p:cNvPr id="10" name="Buton acțiune: Înainte sau Următorul 9">
            <a:hlinkClick r:id="" action="ppaction://hlinkshowjump?jump=nextslide" highlightClick="1"/>
          </p:cNvPr>
          <p:cNvSpPr/>
          <p:nvPr/>
        </p:nvSpPr>
        <p:spPr bwMode="auto">
          <a:xfrm>
            <a:off x="8143875" y="6072188"/>
            <a:ext cx="714375" cy="50006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 dirty="0"/>
          </a:p>
          <a:p>
            <a:pPr marL="342900" indent="-342900">
              <a:defRPr/>
            </a:pPr>
            <a:endParaRPr lang="ro-RO" dirty="0"/>
          </a:p>
        </p:txBody>
      </p:sp>
    </p:spTree>
  </p:cSld>
  <p:clrMapOvr>
    <a:masterClrMapping/>
  </p:clrMapOvr>
  <p:transition spd="med" advClick="0" advTm="3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o-RO" sz="4000" smtClean="0"/>
              <a:t> </a:t>
            </a:r>
            <a:r>
              <a:rPr lang="ro-RO" sz="2400" b="1" smtClean="0"/>
              <a:t>RACORDAREA INSTALAŢIILOR INTERIOARE LA REŢELELE EXTERIOARE DE ALIMENTARE  CU  APĂ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o-RO" sz="2000" b="1" i="1" dirty="0" smtClean="0">
                <a:latin typeface="Arial" charset="0"/>
              </a:rPr>
              <a:t>Instalaţiile interioare din clădiri</a:t>
            </a:r>
            <a:r>
              <a:rPr lang="ro-RO" sz="2000" i="1" dirty="0" smtClean="0">
                <a:latin typeface="Arial" charset="0"/>
              </a:rPr>
              <a:t> </a:t>
            </a:r>
            <a:r>
              <a:rPr lang="ro-RO" sz="2000" dirty="0" smtClean="0">
                <a:latin typeface="Arial" charset="0"/>
              </a:rPr>
              <a:t>reprezintă un ansamblu de conducte şi accesorii care preiau apa din conducta publică şi o transportă până la punctele de consum. Orice clădire este legată la conducta publică prin conducta de </a:t>
            </a:r>
            <a:r>
              <a:rPr lang="ro-RO" sz="2000" b="1" i="1" u="sng" dirty="0" smtClean="0">
                <a:solidFill>
                  <a:srgbClr val="85FF0A"/>
                </a:solidFill>
                <a:latin typeface="Arial" charset="0"/>
              </a:rPr>
              <a:t>branşament</a:t>
            </a:r>
            <a:r>
              <a:rPr lang="en-US" sz="2000" b="1" i="1" u="sng" dirty="0" smtClean="0">
                <a:solidFill>
                  <a:srgbClr val="85FF0A"/>
                </a:solidFill>
                <a:latin typeface="Arial" charset="0"/>
              </a:rPr>
              <a:t>.</a:t>
            </a:r>
            <a:endParaRPr lang="ro-RO" sz="2000" dirty="0" smtClean="0">
              <a:solidFill>
                <a:srgbClr val="85FF0A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dirty="0" smtClean="0">
                <a:latin typeface="Arial" charset="0"/>
              </a:rPr>
              <a:t>Un branşament poate alimenta o clădire sau mai multe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o-RO" sz="2000" dirty="0" smtClean="0">
                <a:latin typeface="Arial" charset="0"/>
              </a:rPr>
              <a:t>( ansamblu de clădiri)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dirty="0" smtClean="0">
                <a:latin typeface="Arial" charset="0"/>
              </a:rPr>
              <a:t>Pe conducta de branşament se montează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o-RO" sz="2000" dirty="0" smtClean="0">
                <a:latin typeface="Arial" charset="0"/>
              </a:rPr>
              <a:t>		- robinet – vana de concesie – pentru întreruperea alimentării cu apă în caz de nevoie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o-RO" sz="2000" dirty="0" smtClean="0">
                <a:latin typeface="Arial" charset="0"/>
              </a:rPr>
              <a:t>		-blocul apometrului – apometru , vane  - pentru înregistrarea consumului de apă.</a:t>
            </a:r>
            <a:endParaRPr lang="ro-RO" sz="2000" b="1" i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sz="2000" b="1" i="1" dirty="0" smtClean="0">
                <a:solidFill>
                  <a:srgbClr val="00B0F0"/>
                </a:solidFill>
                <a:latin typeface="Arial" charset="0"/>
              </a:rPr>
              <a:t>Apometrul</a:t>
            </a:r>
            <a:r>
              <a:rPr lang="ro-RO" sz="2000" i="1" dirty="0" smtClean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ro-RO" sz="2000" dirty="0" smtClean="0">
                <a:latin typeface="Arial" charset="0"/>
              </a:rPr>
              <a:t>este un contor care măsoară debitul de apă - poate fi montat în subsol sau într-un cămin special de apometru care se poate situa atât în interiorul clădirii, cât şi în exterior.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61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15250" y="6215063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5" name="CasetăText 4"/>
          <p:cNvSpPr txBox="1"/>
          <p:nvPr/>
        </p:nvSpPr>
        <p:spPr>
          <a:xfrm>
            <a:off x="142875" y="6357938"/>
            <a:ext cx="60721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Urmărește animația, apoi  apasă săgeata pentru a continua!</a:t>
            </a:r>
          </a:p>
        </p:txBody>
      </p:sp>
      <p:sp>
        <p:nvSpPr>
          <p:cNvPr id="6" name="Buton acțiune: Înainte sau Următorul 5">
            <a:hlinkClick r:id="" action="ppaction://hlinkshowjump?jump=nextslide" highlightClick="1"/>
          </p:cNvPr>
          <p:cNvSpPr/>
          <p:nvPr/>
        </p:nvSpPr>
        <p:spPr bwMode="auto">
          <a:xfrm>
            <a:off x="8429625" y="6215063"/>
            <a:ext cx="571500" cy="35718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</p:spTree>
  </p:cSld>
  <p:clrMapOvr>
    <a:masterClrMapping/>
  </p:clrMapOvr>
  <p:transition spd="med" advClick="0" advTm="3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o-RO" sz="2400" b="1" dirty="0" smtClean="0">
                <a:effectLst/>
              </a:rPr>
              <a:t/>
            </a:r>
            <a:br>
              <a:rPr lang="ro-RO" sz="2400" b="1" dirty="0" smtClean="0">
                <a:effectLst/>
              </a:rPr>
            </a:br>
            <a:r>
              <a:rPr lang="ro-RO" sz="2400" b="1" dirty="0" smtClean="0">
                <a:effectLst/>
              </a:rPr>
              <a:t/>
            </a:r>
            <a:br>
              <a:rPr lang="ro-RO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Bran</a:t>
            </a:r>
            <a:r>
              <a:rPr lang="ro-RO" sz="2400" b="1" dirty="0" smtClean="0">
                <a:effectLst/>
              </a:rPr>
              <a:t>ș</a:t>
            </a:r>
            <a:r>
              <a:rPr lang="en-US" sz="2400" b="1" dirty="0" err="1" smtClean="0">
                <a:effectLst/>
              </a:rPr>
              <a:t>amentul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unei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instala</a:t>
            </a:r>
            <a:r>
              <a:rPr lang="ro-RO" sz="2400" b="1" dirty="0" smtClean="0">
                <a:effectLst/>
              </a:rPr>
              <a:t>ț</a:t>
            </a:r>
            <a:r>
              <a:rPr lang="en-US" sz="2400" b="1" dirty="0" smtClean="0">
                <a:effectLst/>
              </a:rPr>
              <a:t>ii </a:t>
            </a:r>
            <a:r>
              <a:rPr lang="en-US" sz="2400" b="1" dirty="0" err="1" smtClean="0">
                <a:effectLst/>
              </a:rPr>
              <a:t>interioare</a:t>
            </a:r>
            <a:r>
              <a:rPr lang="en-US" sz="2400" b="1" dirty="0" smtClean="0">
                <a:effectLst/>
              </a:rPr>
              <a:t> la </a:t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re</a:t>
            </a:r>
            <a:r>
              <a:rPr lang="ro-RO" sz="2400" b="1" dirty="0" smtClean="0">
                <a:effectLst/>
              </a:rPr>
              <a:t>ț</a:t>
            </a:r>
            <a:r>
              <a:rPr lang="en-US" sz="2400" b="1" dirty="0" err="1" smtClean="0">
                <a:effectLst/>
              </a:rPr>
              <a:t>eaua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exterioara</a:t>
            </a:r>
            <a:r>
              <a:rPr lang="en-US" sz="2400" b="1" dirty="0" smtClean="0">
                <a:effectLst/>
              </a:rPr>
              <a:t> de </a:t>
            </a:r>
            <a:r>
              <a:rPr lang="en-US" sz="2400" b="1" dirty="0" err="1" smtClean="0">
                <a:effectLst/>
              </a:rPr>
              <a:t>alimentare</a:t>
            </a:r>
            <a:r>
              <a:rPr lang="en-US" sz="2400" b="1" dirty="0" smtClean="0">
                <a:effectLst/>
              </a:rPr>
              <a:t> cu </a:t>
            </a:r>
            <a:r>
              <a:rPr lang="en-US" sz="2400" b="1" dirty="0" err="1" smtClean="0">
                <a:effectLst/>
              </a:rPr>
              <a:t>ap</a:t>
            </a:r>
            <a:r>
              <a:rPr lang="ro-RO" sz="2400" b="1" dirty="0" smtClean="0">
                <a:effectLst/>
              </a:rPr>
              <a:t>ă (elemente componente și schema de reprezentare)</a:t>
            </a:r>
            <a:r>
              <a:rPr lang="ro-RO" b="1" dirty="0" smtClean="0">
                <a:effectLst/>
              </a:rPr>
              <a:t/>
            </a:r>
            <a:br>
              <a:rPr lang="ro-RO" b="1" dirty="0" smtClean="0">
                <a:effectLst/>
              </a:rPr>
            </a:br>
            <a:endParaRPr lang="ro-RO" dirty="0" smtClean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038600" cy="3614738"/>
          </a:xfrm>
          <a:solidFill>
            <a:srgbClr val="00B0F0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dirty="0" smtClean="0"/>
              <a:t> </a:t>
            </a:r>
            <a:r>
              <a:rPr lang="ro-RO" sz="1400" b="1" dirty="0" smtClean="0">
                <a:latin typeface="Arial" charset="0"/>
              </a:rPr>
              <a:t>conducta publică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branşament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vana de  concesie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căminul vanei de  concesie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ro-RO" sz="1400" b="1" dirty="0" smtClean="0">
                <a:latin typeface="Arial" charset="0"/>
              </a:rPr>
              <a:t>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apometru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robinet de închidere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robinet de închidere şi golire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conducta de ocolire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cămin apometru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conducta principală de  distribuţie    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coloane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canal tehnic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o-RO" sz="1400" b="1" dirty="0" smtClean="0">
                <a:latin typeface="Arial" charset="0"/>
              </a:rPr>
              <a:t> canal nevizitabil   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400" b="1" dirty="0" smtClean="0">
                <a:latin typeface="Arial" charset="0"/>
              </a:rPr>
              <a:t> </a:t>
            </a:r>
            <a:r>
              <a:rPr lang="ro-RO" sz="1400" b="1" dirty="0" smtClean="0">
                <a:latin typeface="Arial" charset="0"/>
              </a:rPr>
              <a:t>clădire       </a:t>
            </a:r>
            <a:endParaRPr lang="en-US" sz="1400" b="1" dirty="0" smtClean="0">
              <a:latin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1400" b="1" dirty="0" smtClean="0">
                <a:latin typeface="Arial" charset="0"/>
              </a:rPr>
              <a:t>  </a:t>
            </a:r>
            <a:r>
              <a:rPr lang="ro-RO" sz="1400" b="1" dirty="0" smtClean="0">
                <a:latin typeface="Arial" charset="0"/>
              </a:rPr>
              <a:t>limita  de  proprietate</a:t>
            </a:r>
            <a:endParaRPr lang="ro-RO" sz="1400" dirty="0" smtClean="0">
              <a:latin typeface="Arial" charset="0"/>
            </a:endParaRP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500063" y="2571750"/>
            <a:ext cx="3908425" cy="3292475"/>
          </a:xfrm>
          <a:noFill/>
        </p:spPr>
      </p:pic>
      <p:sp>
        <p:nvSpPr>
          <p:cNvPr id="6" name="Stea cu 4 colţuri 5"/>
          <p:cNvSpPr/>
          <p:nvPr/>
        </p:nvSpPr>
        <p:spPr bwMode="auto">
          <a:xfrm>
            <a:off x="785813" y="3929063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7" name="Stea cu 4 colţuri 6"/>
          <p:cNvSpPr/>
          <p:nvPr/>
        </p:nvSpPr>
        <p:spPr bwMode="auto">
          <a:xfrm>
            <a:off x="785813" y="4572000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8" name="Stea cu 4 colţuri 7"/>
          <p:cNvSpPr/>
          <p:nvPr/>
        </p:nvSpPr>
        <p:spPr bwMode="auto">
          <a:xfrm>
            <a:off x="1000125" y="3929063"/>
            <a:ext cx="142875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0" name="Stea cu 4 colţuri 9"/>
          <p:cNvSpPr/>
          <p:nvPr/>
        </p:nvSpPr>
        <p:spPr bwMode="auto">
          <a:xfrm>
            <a:off x="1000125" y="4643438"/>
            <a:ext cx="142875" cy="1174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2" name="Stea cu 4 colţuri 11"/>
          <p:cNvSpPr/>
          <p:nvPr/>
        </p:nvSpPr>
        <p:spPr bwMode="auto">
          <a:xfrm>
            <a:off x="1643063" y="4643438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3" name="Stea cu 4 colţuri 12"/>
          <p:cNvSpPr/>
          <p:nvPr/>
        </p:nvSpPr>
        <p:spPr bwMode="auto">
          <a:xfrm>
            <a:off x="1857375" y="4000500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4" name="Stea cu 4 colţuri 13"/>
          <p:cNvSpPr/>
          <p:nvPr/>
        </p:nvSpPr>
        <p:spPr bwMode="auto">
          <a:xfrm>
            <a:off x="1500188" y="4643438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5" name="Stea cu 4 colţuri 14"/>
          <p:cNvSpPr/>
          <p:nvPr/>
        </p:nvSpPr>
        <p:spPr bwMode="auto">
          <a:xfrm>
            <a:off x="1857375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6" name="Stea cu 4 colţuri 15"/>
          <p:cNvSpPr/>
          <p:nvPr/>
        </p:nvSpPr>
        <p:spPr bwMode="auto">
          <a:xfrm>
            <a:off x="1643063" y="3929063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7" name="Stea cu 4 colţuri 16"/>
          <p:cNvSpPr/>
          <p:nvPr/>
        </p:nvSpPr>
        <p:spPr bwMode="auto">
          <a:xfrm>
            <a:off x="2000250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8" name="Stea cu 4 colţuri 17"/>
          <p:cNvSpPr/>
          <p:nvPr/>
        </p:nvSpPr>
        <p:spPr bwMode="auto">
          <a:xfrm>
            <a:off x="3929063" y="4000500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9" name="Stea cu 4 colţuri 18"/>
          <p:cNvSpPr/>
          <p:nvPr/>
        </p:nvSpPr>
        <p:spPr bwMode="auto">
          <a:xfrm>
            <a:off x="3857625" y="4643438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0" name="Stea cu 4 colţuri 19"/>
          <p:cNvSpPr/>
          <p:nvPr/>
        </p:nvSpPr>
        <p:spPr bwMode="auto">
          <a:xfrm>
            <a:off x="3143250" y="3000375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3" name="Stea cu 4 colţuri 22"/>
          <p:cNvSpPr/>
          <p:nvPr/>
        </p:nvSpPr>
        <p:spPr bwMode="auto">
          <a:xfrm>
            <a:off x="3500438" y="3000375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4" name="Stea cu 4 colţuri 23"/>
          <p:cNvSpPr/>
          <p:nvPr/>
        </p:nvSpPr>
        <p:spPr bwMode="auto">
          <a:xfrm>
            <a:off x="1214438" y="5143500"/>
            <a:ext cx="214312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5" name="Stea cu 4 colţuri 24"/>
          <p:cNvSpPr/>
          <p:nvPr/>
        </p:nvSpPr>
        <p:spPr bwMode="auto">
          <a:xfrm>
            <a:off x="2857500" y="3000375"/>
            <a:ext cx="214313" cy="142875"/>
          </a:xfrm>
          <a:prstGeom prst="star4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6" name="Buton acțiune: Înapoi sau Anteriorul 25">
            <a:hlinkClick r:id="" action="ppaction://hlinkshowjump?jump=firstslide" highlightClick="1"/>
          </p:cNvPr>
          <p:cNvSpPr/>
          <p:nvPr/>
        </p:nvSpPr>
        <p:spPr bwMode="auto">
          <a:xfrm>
            <a:off x="8143875" y="6357938"/>
            <a:ext cx="428625" cy="50006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22" name="CasetăText 21"/>
          <p:cNvSpPr txBox="1"/>
          <p:nvPr/>
        </p:nvSpPr>
        <p:spPr>
          <a:xfrm>
            <a:off x="714375" y="6000750"/>
            <a:ext cx="4429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Acționează cursorul în chenarul albastru pentru a </a:t>
            </a:r>
            <a:r>
              <a:rPr lang="ro-RO" sz="1600" b="1" dirty="0" smtClean="0">
                <a:solidFill>
                  <a:srgbClr val="FFFF00"/>
                </a:solidFill>
                <a:latin typeface="+mj-lt"/>
              </a:rPr>
              <a:t>urmări pe schemă </a:t>
            </a:r>
            <a:r>
              <a:rPr lang="ro-RO" sz="1600" b="1" dirty="0">
                <a:solidFill>
                  <a:srgbClr val="FFFF00"/>
                </a:solidFill>
                <a:latin typeface="+mj-lt"/>
              </a:rPr>
              <a:t>părțile componente !</a:t>
            </a:r>
          </a:p>
        </p:txBody>
      </p:sp>
      <p:sp>
        <p:nvSpPr>
          <p:cNvPr id="27" name="Buton acțiune: Înainte sau Următorul 26">
            <a:hlinkClick r:id="" action="ppaction://hlinkshowjump?jump=nextslide" highlightClick="1"/>
          </p:cNvPr>
          <p:cNvSpPr/>
          <p:nvPr/>
        </p:nvSpPr>
        <p:spPr bwMode="auto">
          <a:xfrm>
            <a:off x="8715375" y="6357938"/>
            <a:ext cx="428625" cy="50006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</p:spTree>
  </p:cSld>
  <p:clrMapOvr>
    <a:masterClrMapping/>
  </p:clrMapOvr>
  <p:transition spd="med" advClick="0" advTm="3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limp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8713787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86688" y="5929313"/>
            <a:ext cx="576262" cy="5032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4" name="CasetăText 3"/>
          <p:cNvSpPr txBox="1"/>
          <p:nvPr/>
        </p:nvSpPr>
        <p:spPr>
          <a:xfrm>
            <a:off x="642938" y="6215063"/>
            <a:ext cx="4429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0066"/>
                </a:solidFill>
                <a:latin typeface="+mj-lt"/>
              </a:rPr>
              <a:t>Urmărește animația, apoi continuă!</a:t>
            </a:r>
          </a:p>
        </p:txBody>
      </p:sp>
      <p:sp>
        <p:nvSpPr>
          <p:cNvPr id="5" name="Buton acțiune: Înainte sau Următorul 4">
            <a:hlinkClick r:id="" action="ppaction://hlinkshowjump?jump=nextslide" highlightClick="1"/>
          </p:cNvPr>
          <p:cNvSpPr/>
          <p:nvPr/>
        </p:nvSpPr>
        <p:spPr bwMode="auto">
          <a:xfrm>
            <a:off x="8429625" y="5929313"/>
            <a:ext cx="571500" cy="50006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</p:spTree>
  </p:cSld>
  <p:clrMapOvr>
    <a:masterClrMapping/>
  </p:clrMapOvr>
  <p:transition spd="med" advClick="0" advTm="20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43888" cy="633412"/>
          </a:xfrm>
        </p:spPr>
        <p:txBody>
          <a:bodyPr/>
          <a:lstStyle/>
          <a:p>
            <a:pPr eaLnBrk="1" hangingPunct="1">
              <a:defRPr/>
            </a:pPr>
            <a:r>
              <a:rPr lang="ro-RO" sz="2000" b="1" smtClean="0"/>
              <a:t>CLASIFICAREA  INSTALAŢIILOR  INTERIOARE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ro-RO" sz="2000" b="1" smtClean="0"/>
              <a:t> DE  ALIMENTARE  CU APĂ</a:t>
            </a:r>
            <a:br>
              <a:rPr lang="ro-RO" sz="2000" b="1" smtClean="0"/>
            </a:br>
            <a:endParaRPr lang="ro-RO" sz="20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853443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ro-RO" sz="1600" b="1" u="sng" dirty="0" smtClean="0">
                <a:solidFill>
                  <a:srgbClr val="FF0000"/>
                </a:solidFill>
                <a:latin typeface="Arial" charset="0"/>
              </a:rPr>
              <a:t>Instalațiile interioar</a:t>
            </a:r>
            <a:r>
              <a:rPr lang="en-US" sz="1600" b="1" u="sng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ro-RO" sz="1600" b="1" dirty="0" smtClean="0">
                <a:latin typeface="Arial" charset="0"/>
              </a:rPr>
              <a:t>  sunt alcătuite din – conducte, armături, aparate, utilaje , pentru transportul distribuţia apei de la branşament, conducta publică, sursa proprie de apă, până la ultimul punct de consum . </a:t>
            </a:r>
            <a:endParaRPr lang="en-US" sz="16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latin typeface="Arial" charset="0"/>
              </a:rPr>
              <a:t>       	</a:t>
            </a:r>
            <a:r>
              <a:rPr lang="en-US" sz="1600" b="1" i="1" u="sng" dirty="0" smtClean="0">
                <a:latin typeface="Arial" charset="0"/>
              </a:rPr>
              <a:t>a) </a:t>
            </a:r>
            <a:r>
              <a:rPr lang="ro-RO" sz="1600" b="1" i="1" u="sng" dirty="0" smtClean="0">
                <a:latin typeface="Arial" charset="0"/>
              </a:rPr>
              <a:t>După presiunea de serviciu , disponibilă a apei în punctul de racord</a:t>
            </a:r>
            <a:r>
              <a:rPr lang="ro-RO" sz="1600" b="1" i="1" dirty="0" smtClean="0">
                <a:latin typeface="Arial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solidFill>
                  <a:srgbClr val="3333CC"/>
                </a:solidFill>
                <a:effectLst/>
                <a:latin typeface="Arial" charset="0"/>
              </a:rPr>
              <a:t>Instalații interioare racordate direct la conducta publică, sursa proprie</a:t>
            </a:r>
            <a:r>
              <a:rPr lang="ro-RO" sz="1600" b="1" dirty="0" smtClean="0">
                <a:effectLst/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solidFill>
                  <a:srgbClr val="3333CC"/>
                </a:solidFill>
                <a:effectLst/>
                <a:latin typeface="Arial" charset="0"/>
              </a:rPr>
              <a:t>Instalații interioare racordate indirect la conducta publică</a:t>
            </a:r>
            <a:endParaRPr lang="ro-RO" sz="1600" b="1" dirty="0" smtClean="0">
              <a:solidFill>
                <a:srgbClr val="3333CC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latin typeface="Arial" charset="0"/>
              </a:rPr>
              <a:t>	</a:t>
            </a:r>
            <a:r>
              <a:rPr lang="en-US" sz="1600" b="1" i="1" u="sng" dirty="0" smtClean="0">
                <a:latin typeface="Arial" charset="0"/>
              </a:rPr>
              <a:t>b) </a:t>
            </a:r>
            <a:r>
              <a:rPr lang="ro-RO" sz="1600" b="1" i="1" u="sng" dirty="0" smtClean="0">
                <a:latin typeface="Arial" charset="0"/>
              </a:rPr>
              <a:t>După scopul folosirii apei</a:t>
            </a:r>
            <a:r>
              <a:rPr lang="ro-RO" sz="1600" b="1" dirty="0" smtClean="0">
                <a:latin typeface="Arial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Instalații interioare de alimentare </a:t>
            </a:r>
            <a:r>
              <a:rPr lang="ro-RO" sz="1600" b="1" dirty="0" smtClean="0">
                <a:solidFill>
                  <a:srgbClr val="3333CC"/>
                </a:solidFill>
                <a:effectLst/>
                <a:latin typeface="Arial" charset="0"/>
              </a:rPr>
              <a:t>apă rece și   apă caldă pentru consum menajer </a:t>
            </a:r>
            <a:r>
              <a:rPr lang="ro-RO" sz="1600" b="1" dirty="0" smtClean="0">
                <a:latin typeface="Arial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Instalații interioare de alimentare cu </a:t>
            </a:r>
            <a:r>
              <a:rPr lang="ro-RO" sz="1600" b="1" dirty="0" smtClean="0">
                <a:solidFill>
                  <a:srgbClr val="3333CC"/>
                </a:solidFill>
                <a:effectLst/>
                <a:latin typeface="Arial" charset="0"/>
              </a:rPr>
              <a:t>apă rece pentru stingerea incendiilor</a:t>
            </a:r>
            <a:r>
              <a:rPr lang="ro-RO" sz="1600" b="1" dirty="0" smtClean="0">
                <a:latin typeface="Arial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Instalații interioare de alimentare  cu </a:t>
            </a:r>
            <a:r>
              <a:rPr lang="ro-RO" sz="1600" b="1" dirty="0" smtClean="0">
                <a:solidFill>
                  <a:srgbClr val="3333CC"/>
                </a:solidFill>
                <a:effectLst/>
                <a:latin typeface="Arial" charset="0"/>
              </a:rPr>
              <a:t>apă industrială</a:t>
            </a:r>
            <a:r>
              <a:rPr lang="ro-RO" sz="1600" b="1" dirty="0" smtClean="0">
                <a:effectLst/>
                <a:latin typeface="Arial" charset="0"/>
              </a:rPr>
              <a:t> .</a:t>
            </a:r>
            <a:endParaRPr lang="en-US" sz="1600" b="1" dirty="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effectLst/>
                <a:latin typeface="Arial" charset="0"/>
              </a:rPr>
              <a:t>      </a:t>
            </a:r>
            <a:r>
              <a:rPr lang="ro-RO" sz="1600" b="1" dirty="0" smtClean="0">
                <a:effectLst/>
                <a:latin typeface="Arial" charset="0"/>
              </a:rPr>
              <a:t>	</a:t>
            </a: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c) </a:t>
            </a:r>
            <a:r>
              <a:rPr lang="ro-RO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După numărul rețelelor de distribuție</a:t>
            </a:r>
            <a:r>
              <a:rPr lang="ro-R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o-RO" sz="1600" b="1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cu o rețea pentru toate consumurile 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rețele separate pentru fiecare categorie de consum 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rețele comune pentru anumite consumuri ( menajer și incendiu ) .</a:t>
            </a:r>
            <a:endParaRPr lang="en-US" sz="16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latin typeface="Arial" charset="0"/>
              </a:rPr>
              <a:t>      </a:t>
            </a:r>
            <a:r>
              <a:rPr lang="ro-RO" sz="1600" b="1" dirty="0" smtClean="0">
                <a:latin typeface="Arial" charset="0"/>
              </a:rPr>
              <a:t>	</a:t>
            </a:r>
            <a:r>
              <a:rPr lang="en-US" sz="1600" b="1" i="1" u="sng" dirty="0" smtClean="0">
                <a:latin typeface="Arial" charset="0"/>
              </a:rPr>
              <a:t>d) </a:t>
            </a:r>
            <a:r>
              <a:rPr lang="ro-RO" sz="1600" b="1" i="1" u="sng" dirty="0" smtClean="0">
                <a:latin typeface="Arial" charset="0"/>
              </a:rPr>
              <a:t>După poziția de montaj a conductei principale de distributie</a:t>
            </a:r>
            <a:r>
              <a:rPr lang="ro-RO" sz="1600" b="1" dirty="0" smtClean="0">
                <a:latin typeface="Arial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cu distribuție superioară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cu distribuție inferioară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cu distribuție mixtă .</a:t>
            </a:r>
            <a:endParaRPr lang="en-US" sz="16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latin typeface="Arial" charset="0"/>
              </a:rPr>
              <a:t>		</a:t>
            </a:r>
            <a:r>
              <a:rPr lang="en-US" sz="1600" b="1" i="1" u="sng" dirty="0" smtClean="0">
                <a:latin typeface="Arial" charset="0"/>
              </a:rPr>
              <a:t>e) </a:t>
            </a:r>
            <a:r>
              <a:rPr lang="ro-RO" sz="1600" b="1" i="1" u="sng" dirty="0" smtClean="0">
                <a:latin typeface="Arial" charset="0"/>
              </a:rPr>
              <a:t>După forma rețelei de distribuție</a:t>
            </a:r>
            <a:r>
              <a:rPr lang="ro-RO" sz="1600" b="1" dirty="0" smtClean="0">
                <a:latin typeface="Arial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rețea ramificată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rețea inelară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1600" b="1" dirty="0" smtClean="0">
                <a:latin typeface="Arial" charset="0"/>
              </a:rPr>
              <a:t>rețea mixtă 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581525"/>
            <a:ext cx="16224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5048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6" name="CasetăText 5"/>
          <p:cNvSpPr txBox="1"/>
          <p:nvPr/>
        </p:nvSpPr>
        <p:spPr>
          <a:xfrm>
            <a:off x="714375" y="6357938"/>
            <a:ext cx="4429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600" b="1" dirty="0">
                <a:solidFill>
                  <a:srgbClr val="FFFF00"/>
                </a:solidFill>
                <a:latin typeface="+mj-lt"/>
              </a:rPr>
              <a:t>Citește </a:t>
            </a:r>
            <a:r>
              <a:rPr lang="ro-RO" sz="1600" b="1" dirty="0" smtClean="0">
                <a:solidFill>
                  <a:srgbClr val="FFFF00"/>
                </a:solidFill>
                <a:latin typeface="+mj-lt"/>
              </a:rPr>
              <a:t>textul cu atenție  </a:t>
            </a:r>
            <a:r>
              <a:rPr lang="ro-RO" sz="1600" b="1" dirty="0">
                <a:solidFill>
                  <a:srgbClr val="FFFF00"/>
                </a:solidFill>
                <a:latin typeface="+mj-lt"/>
              </a:rPr>
              <a:t>apoi continuă!</a:t>
            </a:r>
          </a:p>
        </p:txBody>
      </p:sp>
      <p:sp>
        <p:nvSpPr>
          <p:cNvPr id="7" name="Buton acțiune: Înainte sau Următorul 6">
            <a:hlinkClick r:id="" action="ppaction://hlinkshowjump?jump=nextslide" highlightClick="1"/>
          </p:cNvPr>
          <p:cNvSpPr/>
          <p:nvPr/>
        </p:nvSpPr>
        <p:spPr bwMode="auto">
          <a:xfrm>
            <a:off x="8572500" y="6143625"/>
            <a:ext cx="428625" cy="428625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</p:spTree>
  </p:cSld>
  <p:clrMapOvr>
    <a:masterClrMapping/>
  </p:clrMapOvr>
  <p:transition spd="med" advClick="0" advTm="30000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Imagine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533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92725" y="142875"/>
            <a:ext cx="38512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Instala</a:t>
            </a:r>
            <a:r>
              <a:rPr lang="ro-RO" sz="1800" b="1">
                <a:solidFill>
                  <a:srgbClr val="3333CC"/>
                </a:solidFill>
                <a:effectLst/>
                <a:latin typeface="Arial" charset="0"/>
              </a:rPr>
              <a:t>ț</a:t>
            </a: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ia interioar</a:t>
            </a:r>
            <a:r>
              <a:rPr lang="ro-RO" sz="1800" b="1">
                <a:solidFill>
                  <a:srgbClr val="3333CC"/>
                </a:solidFill>
                <a:effectLst/>
                <a:latin typeface="Arial" charset="0"/>
              </a:rPr>
              <a:t>ă</a:t>
            </a: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 pentru </a:t>
            </a:r>
          </a:p>
          <a:p>
            <a:pPr marL="179388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ro-RO" sz="1800" b="1">
                <a:solidFill>
                  <a:srgbClr val="3333CC"/>
                </a:solidFill>
                <a:effectLst/>
                <a:latin typeface="Arial" charset="0"/>
              </a:rPr>
              <a:t>d</a:t>
            </a: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istribu</a:t>
            </a:r>
            <a:r>
              <a:rPr lang="ro-RO" sz="1800" b="1">
                <a:solidFill>
                  <a:srgbClr val="3333CC"/>
                </a:solidFill>
                <a:effectLst/>
                <a:latin typeface="Arial" charset="0"/>
              </a:rPr>
              <a:t>ț</a:t>
            </a: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ia apei reci </a:t>
            </a:r>
            <a:r>
              <a:rPr lang="ro-RO" sz="1800" b="1">
                <a:solidFill>
                  <a:srgbClr val="3333CC"/>
                </a:solidFill>
                <a:effectLst/>
                <a:latin typeface="Arial" charset="0"/>
              </a:rPr>
              <a:t>î</a:t>
            </a:r>
            <a:r>
              <a:rPr lang="en-US" sz="1800" b="1">
                <a:solidFill>
                  <a:srgbClr val="3333CC"/>
                </a:solidFill>
                <a:effectLst/>
                <a:latin typeface="Arial" charset="0"/>
              </a:rPr>
              <a:t>n scopuri menajere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conducta principal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 de distribu</a:t>
            </a:r>
            <a:r>
              <a:rPr lang="ro-RO" sz="1600" b="1">
                <a:effectLst/>
                <a:latin typeface="Arial" charset="0"/>
              </a:rPr>
              <a:t>ț</a:t>
            </a:r>
            <a:r>
              <a:rPr lang="en-US" sz="1600" b="1">
                <a:effectLst/>
                <a:latin typeface="Arial" charset="0"/>
              </a:rPr>
              <a:t>ie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coloana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conducta de leg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tura la punctele de consum ale apei 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robinet de </a:t>
            </a:r>
            <a:r>
              <a:rPr lang="ro-RO" sz="1600" b="1">
                <a:effectLst/>
                <a:latin typeface="Arial" charset="0"/>
              </a:rPr>
              <a:t>î</a:t>
            </a:r>
            <a:r>
              <a:rPr lang="en-US" sz="1600" b="1">
                <a:effectLst/>
                <a:latin typeface="Arial" charset="0"/>
              </a:rPr>
              <a:t>nchidere </a:t>
            </a:r>
            <a:r>
              <a:rPr lang="ro-RO" sz="1600" b="1">
                <a:effectLst/>
                <a:latin typeface="Arial" charset="0"/>
              </a:rPr>
              <a:t>ș</a:t>
            </a:r>
            <a:r>
              <a:rPr lang="en-US" sz="1600" b="1">
                <a:effectLst/>
                <a:latin typeface="Arial" charset="0"/>
              </a:rPr>
              <a:t>i golire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robinet cu ventil drept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robinet cu plutitor pentru alimentarea cu ap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 a rezervorului de sp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lare a closetului </a:t>
            </a:r>
          </a:p>
          <a:p>
            <a:pPr marL="179388" indent="-3429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1600" b="1">
                <a:effectLst/>
                <a:latin typeface="Arial" charset="0"/>
              </a:rPr>
              <a:t>racord la bateria amestec</a:t>
            </a:r>
            <a:r>
              <a:rPr lang="ro-RO" sz="1600" b="1">
                <a:effectLst/>
                <a:latin typeface="Arial" charset="0"/>
              </a:rPr>
              <a:t>ă</a:t>
            </a:r>
            <a:r>
              <a:rPr lang="en-US" sz="1600" b="1">
                <a:effectLst/>
                <a:latin typeface="Arial" charset="0"/>
              </a:rPr>
              <a:t>toare</a:t>
            </a:r>
            <a:endParaRPr lang="ro-RO" sz="1600" b="1">
              <a:effectLst/>
              <a:latin typeface="Arial" charset="0"/>
            </a:endParaRPr>
          </a:p>
        </p:txBody>
      </p:sp>
      <p:sp>
        <p:nvSpPr>
          <p:cNvPr id="8" name="Stea cu 4 colţuri 7"/>
          <p:cNvSpPr/>
          <p:nvPr/>
        </p:nvSpPr>
        <p:spPr bwMode="auto">
          <a:xfrm>
            <a:off x="3357563" y="1785938"/>
            <a:ext cx="285750" cy="214312"/>
          </a:xfrm>
          <a:prstGeom prst="star4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0" name="Stea cu 4 colţuri 9"/>
          <p:cNvSpPr/>
          <p:nvPr/>
        </p:nvSpPr>
        <p:spPr bwMode="auto">
          <a:xfrm>
            <a:off x="1000125" y="4071938"/>
            <a:ext cx="285750" cy="214312"/>
          </a:xfrm>
          <a:prstGeom prst="star4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>
              <a:ln>
                <a:solidFill>
                  <a:srgbClr val="FFC000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Stea cu 4 colţuri 10"/>
          <p:cNvSpPr/>
          <p:nvPr/>
        </p:nvSpPr>
        <p:spPr bwMode="auto">
          <a:xfrm>
            <a:off x="1357313" y="4071938"/>
            <a:ext cx="285750" cy="21431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2" name="Stea cu 4 colţuri 11"/>
          <p:cNvSpPr/>
          <p:nvPr/>
        </p:nvSpPr>
        <p:spPr bwMode="auto">
          <a:xfrm>
            <a:off x="642938" y="5143500"/>
            <a:ext cx="285750" cy="214313"/>
          </a:xfrm>
          <a:prstGeom prst="star4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3" name="Stea cu 4 colţuri 12"/>
          <p:cNvSpPr/>
          <p:nvPr/>
        </p:nvSpPr>
        <p:spPr bwMode="auto">
          <a:xfrm>
            <a:off x="2000250" y="4357688"/>
            <a:ext cx="285750" cy="214312"/>
          </a:xfrm>
          <a:prstGeom prst="star4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4" name="Stea cu 4 colţuri 13"/>
          <p:cNvSpPr/>
          <p:nvPr/>
        </p:nvSpPr>
        <p:spPr bwMode="auto">
          <a:xfrm>
            <a:off x="714375" y="4429125"/>
            <a:ext cx="285750" cy="214313"/>
          </a:xfrm>
          <a:prstGeom prst="star4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5" name="Stea cu 4 colţuri 14"/>
          <p:cNvSpPr/>
          <p:nvPr/>
        </p:nvSpPr>
        <p:spPr bwMode="auto">
          <a:xfrm>
            <a:off x="1643063" y="3357563"/>
            <a:ext cx="285750" cy="214312"/>
          </a:xfrm>
          <a:prstGeom prst="star4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sp>
        <p:nvSpPr>
          <p:cNvPr id="1025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9563" y="6357938"/>
            <a:ext cx="576262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o-RO"/>
          </a:p>
        </p:txBody>
      </p:sp>
      <p:sp>
        <p:nvSpPr>
          <p:cNvPr id="16" name="CasetăText 15"/>
          <p:cNvSpPr txBox="1"/>
          <p:nvPr/>
        </p:nvSpPr>
        <p:spPr>
          <a:xfrm>
            <a:off x="142844" y="6072206"/>
            <a:ext cx="49291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o-RO" sz="1400" b="1" dirty="0" smtClean="0">
                <a:solidFill>
                  <a:srgbClr val="3333CC"/>
                </a:solidFill>
                <a:latin typeface="+mj-lt"/>
              </a:rPr>
              <a:t>Acționează </a:t>
            </a:r>
            <a:r>
              <a:rPr lang="ro-RO" sz="1400" b="1" dirty="0">
                <a:solidFill>
                  <a:srgbClr val="3333CC"/>
                </a:solidFill>
                <a:latin typeface="+mj-lt"/>
              </a:rPr>
              <a:t>cursorul pe </a:t>
            </a:r>
            <a:r>
              <a:rPr lang="ro-RO" sz="1400" b="1" dirty="0" smtClean="0">
                <a:solidFill>
                  <a:srgbClr val="3333CC"/>
                </a:solidFill>
                <a:latin typeface="+mj-lt"/>
              </a:rPr>
              <a:t>imagine pentru a urmări în caseta alăturată, poziția fiecărui element component!</a:t>
            </a:r>
            <a:endParaRPr lang="ro-RO" sz="14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7" name="Buton acțiune: Înainte sau Următorul 16">
            <a:hlinkClick r:id="" action="ppaction://hlinkshowjump?jump=nextslide" highlightClick="1"/>
          </p:cNvPr>
          <p:cNvSpPr/>
          <p:nvPr/>
        </p:nvSpPr>
        <p:spPr bwMode="auto">
          <a:xfrm>
            <a:off x="8643938" y="6357938"/>
            <a:ext cx="500062" cy="35718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o-RO"/>
          </a:p>
        </p:txBody>
      </p:sp>
      <p:pic>
        <p:nvPicPr>
          <p:cNvPr id="11278" name="Picture 17" descr="Dimensionamento tubazioni impianto idrico - progetto diametri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5500688" y="3571875"/>
            <a:ext cx="2428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ssolv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theme/theme1.xml><?xml version="1.0" encoding="utf-8"?>
<a:theme xmlns:a="http://schemas.openxmlformats.org/drawingml/2006/main" name="Glob">
  <a:themeElements>
    <a:clrScheme name="Glob 6">
      <a:dk1>
        <a:srgbClr val="5B7B65"/>
      </a:dk1>
      <a:lt1>
        <a:srgbClr val="FFFFFF"/>
      </a:lt1>
      <a:dk2>
        <a:srgbClr val="9ABE9D"/>
      </a:dk2>
      <a:lt2>
        <a:srgbClr val="336600"/>
      </a:lt2>
      <a:accent1>
        <a:srgbClr val="00CC66"/>
      </a:accent1>
      <a:accent2>
        <a:srgbClr val="4E7050"/>
      </a:accent2>
      <a:accent3>
        <a:srgbClr val="CADBCC"/>
      </a:accent3>
      <a:accent4>
        <a:srgbClr val="DADADA"/>
      </a:accent4>
      <a:accent5>
        <a:srgbClr val="AAE2B8"/>
      </a:accent5>
      <a:accent6>
        <a:srgbClr val="466548"/>
      </a:accent6>
      <a:hlink>
        <a:srgbClr val="FFFFCC"/>
      </a:hlink>
      <a:folHlink>
        <a:srgbClr val="9CE8A3"/>
      </a:folHlink>
    </a:clrScheme>
    <a:fontScheme name="Glob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ro-RO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ro-RO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Glob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1224</TotalTime>
  <Words>1217</Words>
  <Application>Microsoft Office PowerPoint</Application>
  <PresentationFormat>On-screen Show (4:3)</PresentationFormat>
  <Paragraphs>201</Paragraphs>
  <Slides>22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Glob</vt:lpstr>
      <vt:lpstr>LECȚIE  INTERACTIVĂ MODUL II: INSTALAȚII INTERIOARE DE ALIMENTARE CU APĂ</vt:lpstr>
      <vt:lpstr>Slide 2</vt:lpstr>
      <vt:lpstr>Slide 3</vt:lpstr>
      <vt:lpstr>APA ESTE VIAŢA !</vt:lpstr>
      <vt:lpstr> RACORDAREA INSTALAŢIILOR INTERIOARE LA REŢELELE EXTERIOARE DE ALIMENTARE  CU  APĂ</vt:lpstr>
      <vt:lpstr>  Branșamentul unei instalații interioare la  rețeaua exterioara de alimentare cu apă (elemente componente și schema de reprezentare) </vt:lpstr>
      <vt:lpstr>Slide 7</vt:lpstr>
      <vt:lpstr>CLASIFICAREA  INSTALAŢIILOR  INTERIOARE  DE  ALIMENTARE  CU APĂ </vt:lpstr>
      <vt:lpstr>Slide 9</vt:lpstr>
      <vt:lpstr>Slide 10</vt:lpstr>
      <vt:lpstr>Slide 11</vt:lpstr>
      <vt:lpstr>Slide 12</vt:lpstr>
      <vt:lpstr>Slide 13</vt:lpstr>
      <vt:lpstr> Armături pentru instalaţii de alimentare cu  apă </vt:lpstr>
      <vt:lpstr> </vt:lpstr>
      <vt:lpstr>Slide 16</vt:lpstr>
      <vt:lpstr>Slide 17</vt:lpstr>
      <vt:lpstr>Slide 18</vt:lpstr>
      <vt:lpstr>Slide 19</vt:lpstr>
      <vt:lpstr>Slide 20</vt:lpstr>
      <vt:lpstr>  Branșamentul unei instalații interioare la  rețeaua exterioară de alimentare cu apă </vt:lpstr>
      <vt:lpstr>Slide 22</vt:lpstr>
    </vt:vector>
  </TitlesOfParts>
  <Company>Free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Emilia</dc:creator>
  <cp:lastModifiedBy>dragosd_ionescu@yahoo.com</cp:lastModifiedBy>
  <cp:revision>161</cp:revision>
  <dcterms:created xsi:type="dcterms:W3CDTF">2007-06-06T18:57:31Z</dcterms:created>
  <dcterms:modified xsi:type="dcterms:W3CDTF">2020-07-26T11:45:50Z</dcterms:modified>
</cp:coreProperties>
</file>